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ppt/notesSlides/notesSlide28.xml" ContentType="application/vnd.openxmlformats-officedocument.presentationml.notesSlide+xml"/>
  <Override PartName="/ppt/slides/slide22.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79" r:id="rId13"/>
    <p:sldId id="268" r:id="rId14"/>
    <p:sldId id="280" r:id="rId15"/>
    <p:sldId id="269" r:id="rId16"/>
    <p:sldId id="270" r:id="rId17"/>
    <p:sldId id="281" r:id="rId18"/>
    <p:sldId id="272" r:id="rId19"/>
    <p:sldId id="284" r:id="rId20"/>
    <p:sldId id="273" r:id="rId21"/>
    <p:sldId id="274" r:id="rId22"/>
    <p:sldId id="282" r:id="rId23"/>
    <p:sldId id="275" r:id="rId24"/>
    <p:sldId id="271" r:id="rId25"/>
    <p:sldId id="276" r:id="rId26"/>
    <p:sldId id="277" r:id="rId27"/>
    <p:sldId id="278" r:id="rId28"/>
    <p:sldId id="28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00" d="100"/>
          <a:sy n="100" d="100"/>
        </p:scale>
        <p:origin x="-1128"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644FF-AE2E-8D4B-9585-9AC9712BDFF8}" type="datetimeFigureOut">
              <a:rPr lang="en-US" smtClean="0"/>
              <a:t>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4FF4BF-8F9C-C44C-A109-6D364BB930D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FF4BF-8F9C-C44C-A109-6D364BB930D0}"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F60ECFE-8F95-014B-B1EA-C87DA022348B}" type="datetimeFigureOut">
              <a:rPr lang="en-US" smtClean="0"/>
              <a:t>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9AD0B-BE9C-0342-A4B4-B27D1AB584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60ECFE-8F95-014B-B1EA-C87DA022348B}" type="datetimeFigureOut">
              <a:rPr lang="en-US" smtClean="0"/>
              <a:t>1/31/15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9AD0B-BE9C-0342-A4B4-B27D1AB584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60ECFE-8F95-014B-B1EA-C87DA022348B}" type="datetimeFigureOut">
              <a:rPr lang="en-US" smtClean="0"/>
              <a:t>1/31/15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9AD0B-BE9C-0342-A4B4-B27D1AB584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60ECFE-8F95-014B-B1EA-C87DA022348B}" type="datetimeFigureOut">
              <a:rPr lang="en-US" smtClean="0"/>
              <a:t>1/31/15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9AD0B-BE9C-0342-A4B4-B27D1AB584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F60ECFE-8F95-014B-B1EA-C87DA022348B}" type="datetimeFigureOut">
              <a:rPr lang="en-US" smtClean="0"/>
              <a:t>1/31/15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9AD0B-BE9C-0342-A4B4-B27D1AB584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F60ECFE-8F95-014B-B1EA-C87DA022348B}" type="datetimeFigureOut">
              <a:rPr lang="en-US" smtClean="0"/>
              <a:t>1/31/15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9AD0B-BE9C-0342-A4B4-B27D1AB5846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F60ECFE-8F95-014B-B1EA-C87DA022348B}" type="datetimeFigureOut">
              <a:rPr lang="en-US" smtClean="0"/>
              <a:t>1/31/15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B9AD0B-BE9C-0342-A4B4-B27D1AB5846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F60ECFE-8F95-014B-B1EA-C87DA022348B}" type="datetimeFigureOut">
              <a:rPr lang="en-US" smtClean="0"/>
              <a:t>1/31/15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9AD0B-BE9C-0342-A4B4-B27D1AB584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0ECFE-8F95-014B-B1EA-C87DA022348B}" type="datetimeFigureOut">
              <a:rPr lang="en-US" smtClean="0"/>
              <a:t>1/31/15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B9AD0B-BE9C-0342-A4B4-B27D1AB584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F60ECFE-8F95-014B-B1EA-C87DA022348B}" type="datetimeFigureOut">
              <a:rPr lang="en-US" smtClean="0"/>
              <a:t>1/31/15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9AD0B-BE9C-0342-A4B4-B27D1AB5846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F60ECFE-8F95-014B-B1EA-C87DA022348B}" type="datetimeFigureOut">
              <a:rPr lang="en-US" smtClean="0"/>
              <a:t>1/31/15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9AD0B-BE9C-0342-A4B4-B27D1AB584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0ECFE-8F95-014B-B1EA-C87DA022348B}" type="datetimeFigureOut">
              <a:rPr lang="en-US" smtClean="0"/>
              <a:t>1/10/15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9AD0B-BE9C-0342-A4B4-B27D1AB5846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bible.cc/john/6-53.htm" TargetMode="External"/><Relationship Id="rId5" Type="http://schemas.openxmlformats.org/officeDocument/2006/relationships/hyperlink" Target="http://bible.cc/john/6-54.htm" TargetMode="External"/><Relationship Id="rId6" Type="http://schemas.openxmlformats.org/officeDocument/2006/relationships/hyperlink" Target="http://bible.cc/john/6-55.htm" TargetMode="External"/><Relationship Id="rId7" Type="http://schemas.openxmlformats.org/officeDocument/2006/relationships/hyperlink" Target="http://bible.cc/john/6-56.htm" TargetMode="External"/><Relationship Id="rId8" Type="http://schemas.openxmlformats.org/officeDocument/2006/relationships/hyperlink" Target="http://bible.cc/john/6-57.htm" TargetMode="External"/><Relationship Id="rId9" Type="http://schemas.openxmlformats.org/officeDocument/2006/relationships/hyperlink" Target="http://bible.cc/john/6-58.htm" TargetMode="External"/><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0.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bible.cc/daniel/8-16.htm" TargetMode="External"/><Relationship Id="rId5" Type="http://schemas.openxmlformats.org/officeDocument/2006/relationships/hyperlink" Target="http://bible.cc/daniel/8-17.htm" TargetMode="Externa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bible.cc/daniel/12-5.htm" TargetMode="External"/><Relationship Id="rId5" Type="http://schemas.openxmlformats.org/officeDocument/2006/relationships/hyperlink" Target="http://bible.cc/daniel/12-6.htm" TargetMode="External"/><Relationship Id="rId6" Type="http://schemas.openxmlformats.org/officeDocument/2006/relationships/hyperlink" Target="http://bible.cc/daniel/12-7.htm" TargetMode="External"/><Relationship Id="rId7" Type="http://schemas.openxmlformats.org/officeDocument/2006/relationships/hyperlink" Target="http://bible.cc/daniel/12-8.htm" TargetMode="External"/><Relationship Id="rId8" Type="http://schemas.openxmlformats.org/officeDocument/2006/relationships/hyperlink" Target="http://bible.cc/daniel/12-9.htm" TargetMode="Externa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66800" y="152400"/>
            <a:ext cx="7772400" cy="1470025"/>
          </a:xfrm>
        </p:spPr>
        <p:txBody>
          <a:bodyPr>
            <a:noAutofit/>
          </a:bodyPr>
          <a:lstStyle/>
          <a:p>
            <a:pPr algn="r"/>
            <a:r>
              <a:rPr lang="en-US" sz="9200" b="1" dirty="0" smtClean="0">
                <a:effectLst>
                  <a:glow rad="101600">
                    <a:schemeClr val="bg1">
                      <a:alpha val="75000"/>
                    </a:schemeClr>
                  </a:glow>
                </a:effectLst>
              </a:rPr>
              <a:t>The </a:t>
            </a:r>
            <a:r>
              <a:rPr lang="en-US" sz="9200" b="1" dirty="0" err="1" smtClean="0">
                <a:effectLst>
                  <a:glow rad="101600">
                    <a:schemeClr val="bg1">
                      <a:alpha val="75000"/>
                    </a:schemeClr>
                  </a:glow>
                </a:effectLst>
              </a:rPr>
              <a:t>Mareh</a:t>
            </a:r>
            <a:endParaRPr lang="en-US" sz="9200" b="1" dirty="0">
              <a:effectLst>
                <a:glow rad="101600">
                  <a:schemeClr val="bg1">
                    <a:alpha val="75000"/>
                  </a:schemeClr>
                </a:glow>
              </a:effectLst>
            </a:endParaRPr>
          </a:p>
        </p:txBody>
      </p:sp>
      <p:sp>
        <p:nvSpPr>
          <p:cNvPr id="5" name="TextBox 4"/>
          <p:cNvSpPr txBox="1"/>
          <p:nvPr/>
        </p:nvSpPr>
        <p:spPr>
          <a:xfrm>
            <a:off x="4343400" y="2887682"/>
            <a:ext cx="4800600"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200" dirty="0">
                <a:effectLst>
                  <a:glow rad="101600">
                    <a:schemeClr val="bg1">
                      <a:alpha val="75000"/>
                    </a:schemeClr>
                  </a:glow>
                  <a:outerShdw blurRad="50800" dist="38100" dir="2700000">
                    <a:schemeClr val="bg1">
                      <a:alpha val="43000"/>
                    </a:schemeClr>
                  </a:outerShdw>
                </a:effectLst>
              </a:rPr>
              <a:t>Daniel 8:</a:t>
            </a:r>
            <a:r>
              <a:rPr lang="en-US" sz="4200" dirty="0" smtClean="0">
                <a:effectLst>
                  <a:glow rad="101600">
                    <a:schemeClr val="bg1">
                      <a:alpha val="75000"/>
                    </a:schemeClr>
                  </a:glow>
                  <a:outerShdw blurRad="50800" dist="38100" dir="2700000">
                    <a:schemeClr val="bg1">
                      <a:alpha val="43000"/>
                    </a:schemeClr>
                  </a:outerShdw>
                </a:effectLst>
              </a:rPr>
              <a:t>26: </a:t>
            </a:r>
          </a:p>
          <a:p>
            <a:r>
              <a:rPr lang="en-US" sz="4200" dirty="0" smtClean="0">
                <a:effectLst>
                  <a:glow rad="101600">
                    <a:schemeClr val="bg1">
                      <a:alpha val="75000"/>
                    </a:schemeClr>
                  </a:glow>
                  <a:outerShdw blurRad="50800" dist="38100" dir="2700000">
                    <a:schemeClr val="bg1">
                      <a:alpha val="43000"/>
                    </a:schemeClr>
                  </a:outerShdw>
                </a:effectLst>
              </a:rPr>
              <a:t>‘</a:t>
            </a:r>
            <a:r>
              <a:rPr lang="en-US" sz="4200" dirty="0">
                <a:effectLst>
                  <a:glow rad="101600">
                    <a:schemeClr val="bg1">
                      <a:alpha val="75000"/>
                    </a:schemeClr>
                  </a:glow>
                  <a:outerShdw blurRad="50800" dist="38100" dir="2700000">
                    <a:schemeClr val="bg1">
                      <a:alpha val="43000"/>
                    </a:schemeClr>
                  </a:outerShdw>
                </a:effectLst>
              </a:rPr>
              <a:t>Make this man understand the vision (</a:t>
            </a:r>
            <a:r>
              <a:rPr lang="en-US" sz="4200" dirty="0" err="1">
                <a:effectLst>
                  <a:glow rad="101600">
                    <a:schemeClr val="bg1">
                      <a:alpha val="75000"/>
                    </a:schemeClr>
                  </a:glow>
                  <a:outerShdw blurRad="50800" dist="38100" dir="2700000">
                    <a:schemeClr val="bg1">
                      <a:alpha val="43000"/>
                    </a:schemeClr>
                  </a:outerShdw>
                </a:effectLst>
              </a:rPr>
              <a:t>mareh</a:t>
            </a:r>
            <a:r>
              <a:rPr lang="en-US" sz="4200" dirty="0">
                <a:effectLst>
                  <a:glow rad="101600">
                    <a:schemeClr val="bg1">
                      <a:alpha val="75000"/>
                    </a:schemeClr>
                  </a:glow>
                  <a:outerShdw blurRad="50800" dist="38100" dir="2700000">
                    <a:schemeClr val="bg1">
                      <a:alpha val="43000"/>
                    </a:schemeClr>
                  </a:outerShdw>
                </a:effectLst>
              </a:rPr>
              <a:t>), for is shall be for the latter days</a:t>
            </a:r>
            <a:r>
              <a:rPr lang="en-US" sz="4200" dirty="0" smtClean="0">
                <a:effectLst>
                  <a:glow rad="101600">
                    <a:schemeClr val="bg1">
                      <a:alpha val="75000"/>
                    </a:schemeClr>
                  </a:glow>
                  <a:outerShdw blurRad="50800" dist="38100" dir="2700000">
                    <a:schemeClr val="bg1">
                      <a:alpha val="43000"/>
                    </a:schemeClr>
                  </a:outerShdw>
                </a:effectLst>
              </a:rPr>
              <a:t>”</a:t>
            </a:r>
            <a:endParaRPr lang="en-GB" sz="4200" dirty="0" smtClean="0">
              <a:effectLst>
                <a:glow rad="101600">
                  <a:schemeClr val="bg1">
                    <a:alpha val="75000"/>
                  </a:schemeClr>
                </a:glow>
                <a:outerShdw blurRad="50800" dist="38100" dir="2700000">
                  <a:schemeClr val="bg1">
                    <a:alpha val="43000"/>
                  </a:schemeClr>
                </a:outerShdw>
              </a:effectLst>
            </a:endParaRPr>
          </a:p>
          <a:p>
            <a:endParaRPr lang="en-US" sz="4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0" y="609600"/>
            <a:ext cx="7848600" cy="2400657"/>
          </a:xfrm>
          <a:prstGeom prst="rect">
            <a:avLst/>
          </a:prstGeom>
          <a:noFill/>
        </p:spPr>
        <p:txBody>
          <a:bodyPr wrap="square" rtlCol="0">
            <a:spAutoFit/>
          </a:bodyPr>
          <a:lstStyle/>
          <a:p>
            <a:r>
              <a:rPr lang="en-US" sz="3000" dirty="0" smtClean="0">
                <a:effectLst>
                  <a:glow rad="101600">
                    <a:schemeClr val="bg1">
                      <a:alpha val="75000"/>
                    </a:schemeClr>
                  </a:glow>
                </a:effectLst>
              </a:rPr>
              <a:t>Daniel 8:27</a:t>
            </a:r>
            <a:r>
              <a:rPr lang="en-US" sz="3000" dirty="0">
                <a:effectLst>
                  <a:glow rad="101600">
                    <a:schemeClr val="bg1">
                      <a:alpha val="75000"/>
                    </a:schemeClr>
                  </a:glow>
                </a:effectLst>
              </a:rPr>
              <a:t>:</a:t>
            </a:r>
            <a:endParaRPr lang="en-GB" sz="3000" dirty="0">
              <a:effectLst>
                <a:glow rad="101600">
                  <a:schemeClr val="bg1">
                    <a:alpha val="75000"/>
                  </a:schemeClr>
                </a:glow>
              </a:effectLst>
            </a:endParaRPr>
          </a:p>
          <a:p>
            <a:r>
              <a:rPr lang="en-US" sz="3000" dirty="0">
                <a:effectLst>
                  <a:glow rad="101600">
                    <a:schemeClr val="bg1">
                      <a:alpha val="75000"/>
                    </a:schemeClr>
                  </a:glow>
                </a:effectLst>
              </a:rPr>
              <a:t> “And I Daniel fainted, and was sick certain days; afterward I rose up, and did the king's business; and I was astonished at the vision (MAREH), but none understood it.”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7239000" cy="2893100"/>
          </a:xfrm>
          <a:prstGeom prst="rect">
            <a:avLst/>
          </a:prstGeom>
          <a:noFill/>
        </p:spPr>
        <p:txBody>
          <a:bodyPr wrap="square" rtlCol="0">
            <a:spAutoFit/>
          </a:bodyPr>
          <a:lstStyle/>
          <a:p>
            <a:r>
              <a:rPr lang="en-US" sz="2600" dirty="0" smtClean="0">
                <a:effectLst>
                  <a:glow rad="63500">
                    <a:schemeClr val="bg1">
                      <a:alpha val="75000"/>
                    </a:schemeClr>
                  </a:glow>
                </a:effectLst>
              </a:rPr>
              <a:t>Daniel 9:“</a:t>
            </a:r>
            <a:r>
              <a:rPr lang="en-US" sz="2600" dirty="0">
                <a:effectLst>
                  <a:glow rad="63500">
                    <a:schemeClr val="bg1">
                      <a:alpha val="75000"/>
                    </a:schemeClr>
                  </a:glow>
                </a:effectLst>
              </a:rPr>
              <a:t>. 22And he informed me, and talked with me, and said, O Daniel, I am now come forth to give thee skill and understanding. 23At the beginning of thy supplications the commandment came forth, and I am come to </a:t>
            </a:r>
            <a:r>
              <a:rPr lang="en-US" sz="2600" dirty="0" err="1">
                <a:effectLst>
                  <a:glow rad="63500">
                    <a:schemeClr val="bg1">
                      <a:alpha val="75000"/>
                    </a:schemeClr>
                  </a:glow>
                </a:effectLst>
              </a:rPr>
              <a:t>shew</a:t>
            </a:r>
            <a:r>
              <a:rPr lang="en-US" sz="2600" dirty="0">
                <a:effectLst>
                  <a:glow rad="63500">
                    <a:schemeClr val="bg1">
                      <a:alpha val="75000"/>
                    </a:schemeClr>
                  </a:glow>
                </a:effectLst>
              </a:rPr>
              <a:t> thee; for thou art greatly beloved: therefore understand the matter, and consider the vision (MAREH).”</a:t>
            </a:r>
            <a:endParaRPr lang="en-GB" sz="2600" dirty="0">
              <a:effectLst>
                <a:glow rad="63500">
                  <a:schemeClr val="bg1">
                    <a:alpha val="75000"/>
                  </a:schemeClr>
                </a:glow>
              </a:effectLst>
            </a:endParaRPr>
          </a:p>
          <a:p>
            <a:endParaRPr lang="en-US" sz="2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66800" y="152400"/>
            <a:ext cx="7391400" cy="892552"/>
          </a:xfrm>
          <a:prstGeom prst="rect">
            <a:avLst/>
          </a:prstGeom>
          <a:noFill/>
        </p:spPr>
        <p:txBody>
          <a:bodyPr wrap="square" rtlCol="0">
            <a:spAutoFit/>
          </a:bodyPr>
          <a:lstStyle/>
          <a:p>
            <a:r>
              <a:rPr lang="en-US" sz="2600" b="1" dirty="0"/>
              <a:t>1cor 3:11, “For other foundation can no man lay than that is laid, which is Jesus Christ</a:t>
            </a:r>
            <a:r>
              <a:rPr lang="en-US" sz="2600"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3323987"/>
          </a:xfrm>
          <a:prstGeom prst="rect">
            <a:avLst/>
          </a:prstGeom>
          <a:noFill/>
        </p:spPr>
        <p:txBody>
          <a:bodyPr wrap="square" rtlCol="0">
            <a:spAutoFit/>
          </a:bodyPr>
          <a:lstStyle/>
          <a:p>
            <a:r>
              <a:rPr lang="en-US" sz="2300" i="1" dirty="0">
                <a:effectLst/>
              </a:rPr>
              <a:t>In the mount, when the law was given to Moses, the Coming One was shown to him also. He saw Christ's work, and His mission to earth, when the Son of God should take upon Himself humanity, and become a teacher and a guide to the world, and at last give Himself a ransom for their sins. When the perfect Offering should be made for the sins of men, the sacrificial offerings typifying the work of the Messiah were to cease. With the advent of Christ, the veil of uncertainty was to be lifted, and a flood of light shed upon the darkened understanding of His people.  {1BC 1110.1}  </a:t>
            </a:r>
            <a:endParaRPr lang="en-GB" sz="2300" dirty="0">
              <a:effectLst/>
            </a:endParaRPr>
          </a:p>
          <a:p>
            <a:r>
              <a:rPr lang="en-US" sz="2600" i="1" dirty="0" smtClean="0"/>
              <a:t> </a:t>
            </a:r>
            <a:endParaRPr lang="en-GB" sz="2600" dirty="0" smtClean="0"/>
          </a:p>
          <a:p>
            <a:endParaRPr lang="en-US" sz="2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228600"/>
            <a:ext cx="8839200" cy="2462212"/>
          </a:xfrm>
          <a:prstGeom prst="rect">
            <a:avLst/>
          </a:prstGeom>
          <a:noFill/>
        </p:spPr>
        <p:txBody>
          <a:bodyPr wrap="square" rtlCol="0">
            <a:spAutoFit/>
          </a:bodyPr>
          <a:lstStyle/>
          <a:p>
            <a:r>
              <a:rPr lang="en-US" sz="2200" i="1" dirty="0" smtClean="0"/>
              <a:t>As </a:t>
            </a:r>
            <a:r>
              <a:rPr lang="en-US" sz="2200" i="1" dirty="0"/>
              <a:t>Moses saw the day of Christ, and the new and living way of salvation that was to be opened through His blood, he was captivated and entranced. The praise of God was in his heart, and the divine glory that attended the giving of the law was so strikingly revealed in his countenance when he came down from the mount to walk with Israel, that the brightness was painful. Because of their transgressions, the people were unable to look upon his face, and he wore a veil that he might not terrify them. . . .  {1BC 1110.2}</a:t>
            </a:r>
            <a:endParaRPr lang="en-GB" sz="2200" dirty="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0" y="2209800"/>
            <a:ext cx="7848600" cy="4401205"/>
          </a:xfrm>
          <a:prstGeom prst="rect">
            <a:avLst/>
          </a:prstGeom>
          <a:noFill/>
        </p:spPr>
        <p:txBody>
          <a:bodyPr wrap="square" rtlCol="0">
            <a:spAutoFit/>
          </a:bodyPr>
          <a:lstStyle/>
          <a:p>
            <a:r>
              <a:rPr lang="en-US" sz="2000" dirty="0">
                <a:solidFill>
                  <a:schemeClr val="bg1"/>
                </a:solidFill>
              </a:rPr>
              <a:t> “True holiness and humility are inseparable. The nearer the soul comes to God, the more completely is it humbled and subdued. When Job heard the voice of the Lord out of the whirlwind, he exclaimed, "I abhor myself, and repent in dust and ashes" (Job 42:6). It was when Isaiah saw the glory of the Lord and heard the cherubim crying, "Holy, holy, holy, is the Lord of hosts," that he cried out, "Woe is me! for I am undone" (Isaiah 6:3, 5). Daniel, when visited by the holy messenger, says, "My comeliness was turned in me into corruption" (Daniel 10:8). Paul, after he was caught up into the third heaven and heard things that it was not lawful for a man to utter, speaks of himself as "less than the least of all saints" (Ephesians 3:8). It was the beloved John, who leaned on Jesus' breast and beheld His glory, who fell as one dead before the angel. The more closely and continuously we behold our </a:t>
            </a:r>
            <a:r>
              <a:rPr lang="en-US" sz="2000" dirty="0" err="1">
                <a:solidFill>
                  <a:schemeClr val="bg1"/>
                </a:solidFill>
              </a:rPr>
              <a:t>Saviour</a:t>
            </a:r>
            <a:r>
              <a:rPr lang="en-US" sz="2000" dirty="0">
                <a:solidFill>
                  <a:schemeClr val="bg1"/>
                </a:solidFill>
              </a:rPr>
              <a:t>, the less shall we see to approve in ourselves.  {TMK 175.3}  </a:t>
            </a:r>
            <a:endParaRPr lang="en-GB" sz="2000" dirty="0">
              <a:solidFill>
                <a:schemeClr val="bg1"/>
              </a:solidFill>
            </a:endParaRPr>
          </a:p>
          <a:p>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9600" y="304800"/>
            <a:ext cx="8001000" cy="4893647"/>
          </a:xfrm>
          <a:prstGeom prst="rect">
            <a:avLst/>
          </a:prstGeom>
          <a:noFill/>
        </p:spPr>
        <p:txBody>
          <a:bodyPr wrap="square" rtlCol="0">
            <a:spAutoFit/>
          </a:bodyPr>
          <a:lstStyle/>
          <a:p>
            <a:r>
              <a:rPr lang="en-US" sz="2400" dirty="0"/>
              <a:t>“"And I saw in the right hand of Him that sat on the throne a book written within and on the backside, sealed with seven seals. (Revelation 5:1-3 quoted).  There in His open hand lay the book, the roll of the </a:t>
            </a:r>
            <a:r>
              <a:rPr lang="en-US" sz="2400" b="1" cap="all" dirty="0"/>
              <a:t>history of God's providences, the prophetic history of nations and the church</a:t>
            </a:r>
            <a:r>
              <a:rPr lang="en-US" sz="2400" dirty="0"/>
              <a:t>. Herein was contained the divine utterances, His authority, His commandments, His laws, the whole symbolic counsel of the Eternal, and the history of all ruling powers in the nations. In symbolic language was contained in that roll the influence of every nation, tongue, and people from the </a:t>
            </a:r>
            <a:r>
              <a:rPr lang="en-US" sz="2400" b="1" cap="all" dirty="0"/>
              <a:t>beginning of earth's history to its close</a:t>
            </a:r>
            <a:r>
              <a:rPr lang="en-US" sz="2400" dirty="0"/>
              <a:t>.  This roll was written within and without. John says: [Revelation 5:4, 5, 8-14; 6:8-11; 8:1-4; quoted.” {MR 667}</a:t>
            </a:r>
            <a:endParaRPr lang="en-GB" sz="2400" dirty="0"/>
          </a:p>
          <a:p>
            <a:endParaRPr lang="en-US" sz="2400" dirty="0"/>
          </a:p>
        </p:txBody>
      </p:sp>
      <p:pic>
        <p:nvPicPr>
          <p:cNvPr id="3" name="Picture 2" descr="7 SEALS.jpg"/>
          <p:cNvPicPr>
            <a:picLocks noChangeAspect="1"/>
          </p:cNvPicPr>
          <p:nvPr/>
        </p:nvPicPr>
        <p:blipFill>
          <a:blip r:embed="rId3"/>
          <a:stretch>
            <a:fillRect/>
          </a:stretch>
        </p:blipFill>
        <p:spPr>
          <a:xfrm>
            <a:off x="5791200" y="4844954"/>
            <a:ext cx="3048000" cy="201304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381000"/>
            <a:ext cx="4343400" cy="5863144"/>
          </a:xfrm>
          <a:prstGeom prst="rect">
            <a:avLst/>
          </a:prstGeom>
          <a:noFill/>
        </p:spPr>
        <p:txBody>
          <a:bodyPr wrap="square" rtlCol="0">
            <a:spAutoFit/>
          </a:bodyPr>
          <a:lstStyle/>
          <a:p>
            <a:r>
              <a:rPr sz="2500" b="1" dirty="0" smtClean="0">
                <a:effectLst>
                  <a:glow rad="101600">
                    <a:schemeClr val="bg1">
                      <a:alpha val="75000"/>
                    </a:schemeClr>
                  </a:glow>
                </a:effectLst>
              </a:rPr>
              <a:t>And I saw another mighty angel come down from heaven, clothed with a cloud: and a rainbow was upon his head, and his face was as it were the sun, and his feet as pillars of fire:</a:t>
            </a:r>
            <a:r>
              <a:rPr sz="2500" b="1" baseline="30000" dirty="0" smtClean="0">
                <a:effectLst>
                  <a:glow rad="101600">
                    <a:schemeClr val="bg1">
                      <a:alpha val="75000"/>
                    </a:schemeClr>
                  </a:glow>
                </a:effectLst>
              </a:rPr>
              <a:t> </a:t>
            </a:r>
            <a:r>
              <a:rPr sz="2500" b="1" dirty="0" smtClean="0">
                <a:effectLst>
                  <a:glow rad="101600">
                    <a:schemeClr val="bg1">
                      <a:alpha val="75000"/>
                    </a:schemeClr>
                  </a:glow>
                </a:effectLst>
              </a:rPr>
              <a:t>And he had in his hand a </a:t>
            </a:r>
            <a:r>
              <a:rPr sz="2500" b="1" u="sng" dirty="0" smtClean="0">
                <a:effectLst>
                  <a:glow rad="101600">
                    <a:schemeClr val="bg1">
                      <a:alpha val="75000"/>
                    </a:schemeClr>
                  </a:glow>
                </a:effectLst>
              </a:rPr>
              <a:t>little book open</a:t>
            </a:r>
            <a:r>
              <a:rPr sz="2500" b="1" dirty="0" smtClean="0">
                <a:effectLst>
                  <a:glow rad="101600">
                    <a:schemeClr val="bg1">
                      <a:alpha val="75000"/>
                    </a:schemeClr>
                  </a:glow>
                </a:effectLst>
              </a:rPr>
              <a:t>: and he set his right foot upon the sea, and his left foot on the earth,</a:t>
            </a:r>
          </a:p>
          <a:p>
            <a:r>
              <a:rPr sz="2500" b="1" dirty="0" smtClean="0">
                <a:effectLst>
                  <a:glow rad="101600">
                    <a:schemeClr val="bg1">
                      <a:alpha val="75000"/>
                    </a:schemeClr>
                  </a:glow>
                </a:effectLst>
              </a:rPr>
              <a:t>And cried with a loud voice, as when a lion roareth: and when he had cried, seven thunders uttered their voices</a:t>
            </a:r>
            <a:endParaRPr lang="en-GB" sz="2500" b="1" dirty="0" smtClean="0">
              <a:effectLst>
                <a:glow rad="101600">
                  <a:schemeClr val="bg1">
                    <a:alpha val="75000"/>
                  </a:schemeClr>
                </a:glow>
              </a:effectLst>
            </a:endParaRPr>
          </a:p>
          <a:p>
            <a:r>
              <a:rPr lang="en-GB" sz="2500" b="1" dirty="0" smtClean="0">
                <a:effectLst>
                  <a:glow rad="101600">
                    <a:schemeClr val="bg1">
                      <a:alpha val="75000"/>
                    </a:schemeClr>
                  </a:glow>
                </a:effectLst>
              </a:rPr>
              <a:t>{Revelation 10:1-3)</a:t>
            </a:r>
            <a:endParaRPr sz="2500" b="1" dirty="0" smtClean="0">
              <a:effectLst>
                <a:glow rad="101600">
                  <a:schemeClr val="bg1">
                    <a:alpha val="75000"/>
                  </a:schemeClr>
                </a:glow>
              </a:effectLst>
            </a:endParaRP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90800" y="304800"/>
            <a:ext cx="6400800" cy="2123658"/>
          </a:xfrm>
          <a:prstGeom prst="rect">
            <a:avLst/>
          </a:prstGeom>
          <a:noFill/>
        </p:spPr>
        <p:txBody>
          <a:bodyPr wrap="square" rtlCol="0">
            <a:spAutoFit/>
          </a:bodyPr>
          <a:lstStyle/>
          <a:p>
            <a:r>
              <a:rPr lang="en-US" sz="2200" dirty="0">
                <a:solidFill>
                  <a:srgbClr val="FFFFFF"/>
                </a:solidFill>
              </a:rPr>
              <a:t>“The comprehension of truth, the glad reception of the message, is represented in the eating of the little book. The truth in regard to the time of the advent of our Lord was a precious message to our souls.—Manuscript 59, 1900 (Manuscript Releases, vol. 19, pp. 319-321). {</a:t>
            </a:r>
            <a:r>
              <a:rPr lang="en-US" sz="2200" dirty="0" err="1">
                <a:solidFill>
                  <a:srgbClr val="FFFFFF"/>
                </a:solidFill>
              </a:rPr>
              <a:t>CTr</a:t>
            </a:r>
            <a:r>
              <a:rPr lang="en-US" sz="2200" dirty="0">
                <a:solidFill>
                  <a:srgbClr val="FFFFFF"/>
                </a:solidFill>
              </a:rPr>
              <a:t> 344.6}</a:t>
            </a:r>
            <a:endParaRPr lang="en-GB" sz="2200" dirty="0">
              <a:solidFill>
                <a:srgbClr val="FFFFFF"/>
              </a:solidFill>
            </a:endParaRPr>
          </a:p>
          <a:p>
            <a:endParaRPr lang="en-US" sz="2200" dirty="0">
              <a:solidFill>
                <a:srgbClr val="FFFF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04800" y="304800"/>
            <a:ext cx="4876800" cy="5001369"/>
          </a:xfrm>
          <a:prstGeom prst="rect">
            <a:avLst/>
          </a:prstGeom>
          <a:noFill/>
        </p:spPr>
        <p:txBody>
          <a:bodyPr wrap="square" rtlCol="0">
            <a:spAutoFit/>
          </a:bodyPr>
          <a:lstStyle/>
          <a:p>
            <a:r>
              <a:rPr sz="2900" dirty="0" smtClean="0"/>
              <a:t>“And he said unto me, Son of man, cause thy belly to eat, and fill thy bowels with this roll that I give thee. Then did I eat it; and it was in my mouth as honey for sweetness. And he said unto me, Son of man, go, get thee unto the house of Israel, and speak with my words unto them” {Ezekiel 3:3-4}</a:t>
            </a:r>
            <a:endParaRPr lang="en-US" sz="2900" dirty="0"/>
          </a:p>
        </p:txBody>
      </p:sp>
      <p:pic>
        <p:nvPicPr>
          <p:cNvPr id="3" name="Picture 2"/>
          <p:cNvPicPr>
            <a:picLocks noChangeAspect="1"/>
          </p:cNvPicPr>
          <p:nvPr/>
        </p:nvPicPr>
        <p:blipFill>
          <a:blip r:embed="rId3"/>
          <a:stretch>
            <a:fillRect/>
          </a:stretch>
        </p:blipFill>
        <p:spPr>
          <a:xfrm>
            <a:off x="4953000" y="1991458"/>
            <a:ext cx="3733800" cy="452364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495800" y="457200"/>
            <a:ext cx="4648200" cy="2862322"/>
          </a:xfrm>
          <a:prstGeom prst="rect">
            <a:avLst/>
          </a:prstGeom>
          <a:noFill/>
        </p:spPr>
        <p:txBody>
          <a:bodyPr wrap="square" rtlCol="0">
            <a:spAutoFit/>
          </a:bodyPr>
          <a:lstStyle/>
          <a:p>
            <a:r>
              <a:rPr lang="en-US" sz="3600" dirty="0">
                <a:effectLst>
                  <a:glow rad="101600">
                    <a:schemeClr val="bg1">
                      <a:alpha val="75000"/>
                    </a:schemeClr>
                  </a:glow>
                  <a:outerShdw blurRad="50800" dist="38100" dir="2700000">
                    <a:schemeClr val="bg1">
                      <a:alpha val="43000"/>
                    </a:schemeClr>
                  </a:outerShdw>
                </a:effectLst>
              </a:rPr>
              <a:t>Daniel 8:</a:t>
            </a:r>
            <a:r>
              <a:rPr lang="en-US" sz="3600" dirty="0" smtClean="0">
                <a:effectLst>
                  <a:glow rad="101600">
                    <a:schemeClr val="bg1">
                      <a:alpha val="75000"/>
                    </a:schemeClr>
                  </a:glow>
                  <a:outerShdw blurRad="50800" dist="38100" dir="2700000">
                    <a:schemeClr val="bg1">
                      <a:alpha val="43000"/>
                    </a:schemeClr>
                  </a:outerShdw>
                </a:effectLst>
              </a:rPr>
              <a:t>26: </a:t>
            </a:r>
          </a:p>
          <a:p>
            <a:r>
              <a:rPr lang="en-US" sz="3600" dirty="0" smtClean="0">
                <a:effectLst>
                  <a:glow rad="101600">
                    <a:schemeClr val="bg1">
                      <a:alpha val="75000"/>
                    </a:schemeClr>
                  </a:glow>
                  <a:outerShdw blurRad="50800" dist="38100" dir="2700000">
                    <a:schemeClr val="bg1">
                      <a:alpha val="43000"/>
                    </a:schemeClr>
                  </a:outerShdw>
                </a:effectLst>
              </a:rPr>
              <a:t>‘</a:t>
            </a:r>
            <a:r>
              <a:rPr lang="en-US" sz="3600" dirty="0">
                <a:effectLst>
                  <a:glow rad="101600">
                    <a:schemeClr val="bg1">
                      <a:alpha val="75000"/>
                    </a:schemeClr>
                  </a:glow>
                  <a:outerShdw blurRad="50800" dist="38100" dir="2700000">
                    <a:schemeClr val="bg1">
                      <a:alpha val="43000"/>
                    </a:schemeClr>
                  </a:outerShdw>
                </a:effectLst>
              </a:rPr>
              <a:t>Make this man understand the vision (</a:t>
            </a:r>
            <a:r>
              <a:rPr lang="en-US" sz="3600" dirty="0" err="1">
                <a:effectLst>
                  <a:glow rad="101600">
                    <a:schemeClr val="bg1">
                      <a:alpha val="75000"/>
                    </a:schemeClr>
                  </a:glow>
                  <a:outerShdw blurRad="50800" dist="38100" dir="2700000">
                    <a:schemeClr val="bg1">
                      <a:alpha val="43000"/>
                    </a:schemeClr>
                  </a:outerShdw>
                </a:effectLst>
              </a:rPr>
              <a:t>mareh</a:t>
            </a:r>
            <a:r>
              <a:rPr lang="en-US" sz="3600" dirty="0">
                <a:effectLst>
                  <a:glow rad="101600">
                    <a:schemeClr val="bg1">
                      <a:alpha val="75000"/>
                    </a:schemeClr>
                  </a:glow>
                  <a:outerShdw blurRad="50800" dist="38100" dir="2700000">
                    <a:schemeClr val="bg1">
                      <a:alpha val="43000"/>
                    </a:schemeClr>
                  </a:outerShdw>
                </a:effectLst>
              </a:rPr>
              <a:t>), for is shall be for the latter days”.</a:t>
            </a:r>
            <a:endParaRPr lang="en-GB" sz="3600" dirty="0">
              <a:effectLst>
                <a:glow rad="101600">
                  <a:schemeClr val="bg1">
                    <a:alpha val="75000"/>
                  </a:schemeClr>
                </a:glow>
                <a:outerShdw blurRad="50800" dist="38100" dir="2700000">
                  <a:schemeClr val="bg1">
                    <a:alpha val="43000"/>
                  </a:schemeClr>
                </a:outerShdw>
              </a:effectLst>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jesus-christ-pics-2203.jpg"/>
          <p:cNvPicPr>
            <a:picLocks noChangeAspect="1"/>
          </p:cNvPicPr>
          <p:nvPr/>
        </p:nvPicPr>
        <p:blipFill>
          <a:blip r:embed="rId3"/>
          <a:stretch>
            <a:fillRect/>
          </a:stretch>
        </p:blipFill>
        <p:spPr>
          <a:xfrm>
            <a:off x="0" y="0"/>
            <a:ext cx="9144000" cy="6858000"/>
          </a:xfrm>
          <a:prstGeom prst="rect">
            <a:avLst/>
          </a:prstGeom>
        </p:spPr>
      </p:pic>
      <p:sp>
        <p:nvSpPr>
          <p:cNvPr id="2" name="TextBox 1"/>
          <p:cNvSpPr txBox="1"/>
          <p:nvPr/>
        </p:nvSpPr>
        <p:spPr>
          <a:xfrm>
            <a:off x="228600" y="3352800"/>
            <a:ext cx="8610600" cy="3170099"/>
          </a:xfrm>
          <a:prstGeom prst="rect">
            <a:avLst/>
          </a:prstGeom>
          <a:noFill/>
          <a:effectLst>
            <a:outerShdw blurRad="50800" dist="38100" dir="2700000">
              <a:srgbClr val="000000">
                <a:alpha val="43000"/>
              </a:srgbClr>
            </a:outerShdw>
          </a:effectLst>
        </p:spPr>
        <p:txBody>
          <a:bodyPr wrap="square" rtlCol="0">
            <a:spAutoFit/>
          </a:bodyPr>
          <a:lstStyle/>
          <a:p>
            <a:r>
              <a:rPr lang="en-US" sz="2000" dirty="0">
                <a:effectLst>
                  <a:glow rad="190500">
                    <a:schemeClr val="bg1"/>
                  </a:glow>
                  <a:outerShdw blurRad="50800" dist="38100" dir="2700000">
                    <a:srgbClr val="000000">
                      <a:alpha val="43000"/>
                    </a:srgbClr>
                  </a:outerShdw>
                </a:effectLst>
              </a:rPr>
              <a:t>John 6:</a:t>
            </a:r>
            <a:endParaRPr lang="en-GB" sz="2000" dirty="0">
              <a:effectLst>
                <a:glow rad="190500">
                  <a:schemeClr val="bg1"/>
                </a:glow>
                <a:outerShdw blurRad="50800" dist="38100" dir="2700000">
                  <a:srgbClr val="000000">
                    <a:alpha val="43000"/>
                  </a:srgbClr>
                </a:outerShdw>
              </a:effectLst>
            </a:endParaRPr>
          </a:p>
          <a:p>
            <a:r>
              <a:rPr lang="en-US" sz="2000" dirty="0">
                <a:effectLst>
                  <a:glow rad="190500">
                    <a:schemeClr val="bg1"/>
                  </a:glow>
                  <a:outerShdw blurRad="50800" dist="38100" dir="2700000">
                    <a:srgbClr val="000000">
                      <a:alpha val="43000"/>
                    </a:srgbClr>
                  </a:outerShdw>
                </a:effectLst>
              </a:rPr>
              <a:t>“</a:t>
            </a:r>
            <a:r>
              <a:rPr lang="en-US" sz="2000" u="sng" dirty="0">
                <a:effectLst>
                  <a:glow rad="190500">
                    <a:schemeClr val="bg1"/>
                  </a:glow>
                  <a:outerShdw blurRad="50800" dist="38100" dir="2700000">
                    <a:srgbClr val="000000">
                      <a:alpha val="43000"/>
                    </a:srgbClr>
                  </a:outerShdw>
                </a:effectLst>
                <a:hlinkClick r:id="rId4"/>
              </a:rPr>
              <a:t>53</a:t>
            </a:r>
            <a:r>
              <a:rPr lang="en-US" sz="2000" dirty="0">
                <a:effectLst>
                  <a:glow rad="190500">
                    <a:schemeClr val="bg1"/>
                  </a:glow>
                  <a:outerShdw blurRad="50800" dist="38100" dir="2700000">
                    <a:srgbClr val="000000">
                      <a:alpha val="43000"/>
                    </a:srgbClr>
                  </a:outerShdw>
                </a:effectLst>
              </a:rPr>
              <a:t>Then Jesus said unto them, Verily, verily, I say unto you, Except ye eat the flesh of the Son of man, and drink his blood, ye have no life in you. </a:t>
            </a:r>
            <a:r>
              <a:rPr lang="en-US" sz="2000" u="sng" dirty="0">
                <a:effectLst>
                  <a:glow rad="190500">
                    <a:schemeClr val="bg1"/>
                  </a:glow>
                  <a:outerShdw blurRad="50800" dist="38100" dir="2700000">
                    <a:srgbClr val="000000">
                      <a:alpha val="43000"/>
                    </a:srgbClr>
                  </a:outerShdw>
                </a:effectLst>
                <a:hlinkClick r:id="rId5"/>
              </a:rPr>
              <a:t>54</a:t>
            </a:r>
            <a:r>
              <a:rPr lang="en-US" sz="2000" dirty="0">
                <a:effectLst>
                  <a:glow rad="190500">
                    <a:schemeClr val="bg1"/>
                  </a:glow>
                  <a:outerShdw blurRad="50800" dist="38100" dir="2700000">
                    <a:srgbClr val="000000">
                      <a:alpha val="43000"/>
                    </a:srgbClr>
                  </a:outerShdw>
                </a:effectLst>
              </a:rPr>
              <a:t>Whoso </a:t>
            </a:r>
            <a:r>
              <a:rPr lang="en-US" sz="2000" dirty="0" err="1">
                <a:effectLst>
                  <a:glow rad="190500">
                    <a:schemeClr val="bg1"/>
                  </a:glow>
                  <a:outerShdw blurRad="50800" dist="38100" dir="2700000">
                    <a:srgbClr val="000000">
                      <a:alpha val="43000"/>
                    </a:srgbClr>
                  </a:outerShdw>
                </a:effectLst>
              </a:rPr>
              <a:t>eateth</a:t>
            </a:r>
            <a:r>
              <a:rPr lang="en-US" sz="2000" dirty="0">
                <a:effectLst>
                  <a:glow rad="190500">
                    <a:schemeClr val="bg1"/>
                  </a:glow>
                  <a:outerShdw blurRad="50800" dist="38100" dir="2700000">
                    <a:srgbClr val="000000">
                      <a:alpha val="43000"/>
                    </a:srgbClr>
                  </a:outerShdw>
                </a:effectLst>
              </a:rPr>
              <a:t> </a:t>
            </a:r>
            <a:r>
              <a:rPr lang="en-US" sz="2000" dirty="0">
                <a:effectLst>
                  <a:glow rad="190500">
                    <a:schemeClr val="bg1"/>
                  </a:glow>
                </a:effectLst>
              </a:rPr>
              <a:t>my</a:t>
            </a:r>
            <a:r>
              <a:rPr lang="en-US" sz="2000" dirty="0">
                <a:effectLst>
                  <a:glow rad="190500">
                    <a:schemeClr val="bg1"/>
                  </a:glow>
                  <a:outerShdw blurRad="50800" dist="38100" dir="2700000">
                    <a:srgbClr val="000000">
                      <a:alpha val="43000"/>
                    </a:srgbClr>
                  </a:outerShdw>
                </a:effectLst>
              </a:rPr>
              <a:t> flesh, and </a:t>
            </a:r>
            <a:r>
              <a:rPr lang="en-US" sz="2000" dirty="0" err="1">
                <a:effectLst>
                  <a:glow rad="190500">
                    <a:schemeClr val="bg1"/>
                  </a:glow>
                  <a:outerShdw blurRad="50800" dist="38100" dir="2700000">
                    <a:srgbClr val="000000">
                      <a:alpha val="43000"/>
                    </a:srgbClr>
                  </a:outerShdw>
                </a:effectLst>
              </a:rPr>
              <a:t>drinketh</a:t>
            </a:r>
            <a:r>
              <a:rPr lang="en-US" sz="2000" dirty="0">
                <a:effectLst>
                  <a:glow rad="190500">
                    <a:schemeClr val="bg1"/>
                  </a:glow>
                  <a:outerShdw blurRad="50800" dist="38100" dir="2700000">
                    <a:srgbClr val="000000">
                      <a:alpha val="43000"/>
                    </a:srgbClr>
                  </a:outerShdw>
                </a:effectLst>
              </a:rPr>
              <a:t> my blood, hath eternal life; and I will raise him up at the last day. </a:t>
            </a:r>
            <a:r>
              <a:rPr lang="en-US" sz="2000" u="sng" dirty="0">
                <a:effectLst>
                  <a:glow rad="190500">
                    <a:schemeClr val="bg1"/>
                  </a:glow>
                  <a:outerShdw blurRad="50800" dist="38100" dir="2700000">
                    <a:srgbClr val="000000">
                      <a:alpha val="43000"/>
                    </a:srgbClr>
                  </a:outerShdw>
                </a:effectLst>
                <a:hlinkClick r:id="rId6"/>
              </a:rPr>
              <a:t>55</a:t>
            </a:r>
            <a:r>
              <a:rPr lang="en-US" sz="2000" dirty="0">
                <a:effectLst>
                  <a:glow rad="190500">
                    <a:schemeClr val="bg1"/>
                  </a:glow>
                  <a:outerShdw blurRad="50800" dist="38100" dir="2700000">
                    <a:srgbClr val="000000">
                      <a:alpha val="43000"/>
                    </a:srgbClr>
                  </a:outerShdw>
                </a:effectLst>
              </a:rPr>
              <a:t>For my flesh is meat indeed, and my blood is drink indeed. </a:t>
            </a:r>
            <a:r>
              <a:rPr lang="en-US" sz="2000" u="sng" dirty="0">
                <a:effectLst>
                  <a:glow rad="190500">
                    <a:schemeClr val="bg1"/>
                  </a:glow>
                  <a:outerShdw blurRad="50800" dist="38100" dir="2700000">
                    <a:srgbClr val="000000">
                      <a:alpha val="43000"/>
                    </a:srgbClr>
                  </a:outerShdw>
                </a:effectLst>
                <a:hlinkClick r:id="rId7"/>
              </a:rPr>
              <a:t>56</a:t>
            </a:r>
            <a:r>
              <a:rPr lang="en-US" sz="2000" dirty="0">
                <a:effectLst>
                  <a:glow rad="190500">
                    <a:schemeClr val="bg1"/>
                  </a:glow>
                  <a:outerShdw blurRad="50800" dist="38100" dir="2700000">
                    <a:srgbClr val="000000">
                      <a:alpha val="43000"/>
                    </a:srgbClr>
                  </a:outerShdw>
                </a:effectLst>
              </a:rPr>
              <a:t>He that </a:t>
            </a:r>
            <a:r>
              <a:rPr lang="en-US" sz="2000" dirty="0" err="1">
                <a:effectLst>
                  <a:glow rad="190500">
                    <a:schemeClr val="bg1"/>
                  </a:glow>
                  <a:outerShdw blurRad="50800" dist="38100" dir="2700000">
                    <a:srgbClr val="000000">
                      <a:alpha val="43000"/>
                    </a:srgbClr>
                  </a:outerShdw>
                </a:effectLst>
              </a:rPr>
              <a:t>eateth</a:t>
            </a:r>
            <a:r>
              <a:rPr lang="en-US" sz="2000" dirty="0">
                <a:effectLst>
                  <a:glow rad="190500">
                    <a:schemeClr val="bg1"/>
                  </a:glow>
                  <a:outerShdw blurRad="50800" dist="38100" dir="2700000">
                    <a:srgbClr val="000000">
                      <a:alpha val="43000"/>
                    </a:srgbClr>
                  </a:outerShdw>
                </a:effectLst>
              </a:rPr>
              <a:t> my flesh, and </a:t>
            </a:r>
            <a:r>
              <a:rPr lang="en-US" sz="2000" dirty="0" err="1">
                <a:effectLst>
                  <a:glow rad="190500">
                    <a:schemeClr val="bg1"/>
                  </a:glow>
                  <a:outerShdw blurRad="50800" dist="38100" dir="2700000">
                    <a:srgbClr val="000000">
                      <a:alpha val="43000"/>
                    </a:srgbClr>
                  </a:outerShdw>
                </a:effectLst>
              </a:rPr>
              <a:t>drinketh</a:t>
            </a:r>
            <a:r>
              <a:rPr lang="en-US" sz="2000" dirty="0">
                <a:effectLst>
                  <a:glow rad="190500">
                    <a:schemeClr val="bg1"/>
                  </a:glow>
                  <a:outerShdw blurRad="50800" dist="38100" dir="2700000">
                    <a:srgbClr val="000000">
                      <a:alpha val="43000"/>
                    </a:srgbClr>
                  </a:outerShdw>
                </a:effectLst>
              </a:rPr>
              <a:t> my blood, </a:t>
            </a:r>
            <a:r>
              <a:rPr lang="en-US" sz="2000" dirty="0" err="1">
                <a:effectLst>
                  <a:glow rad="190500">
                    <a:schemeClr val="bg1"/>
                  </a:glow>
                  <a:outerShdw blurRad="50800" dist="38100" dir="2700000">
                    <a:srgbClr val="000000">
                      <a:alpha val="43000"/>
                    </a:srgbClr>
                  </a:outerShdw>
                </a:effectLst>
              </a:rPr>
              <a:t>dwelleth</a:t>
            </a:r>
            <a:r>
              <a:rPr lang="en-US" sz="2000" dirty="0">
                <a:effectLst>
                  <a:glow rad="190500">
                    <a:schemeClr val="bg1"/>
                  </a:glow>
                  <a:outerShdw blurRad="50800" dist="38100" dir="2700000">
                    <a:srgbClr val="000000">
                      <a:alpha val="43000"/>
                    </a:srgbClr>
                  </a:outerShdw>
                </a:effectLst>
              </a:rPr>
              <a:t> in me, and I in him. </a:t>
            </a:r>
            <a:r>
              <a:rPr lang="en-US" sz="2000" u="sng" dirty="0">
                <a:effectLst>
                  <a:glow rad="190500">
                    <a:schemeClr val="bg1"/>
                  </a:glow>
                  <a:outerShdw blurRad="50800" dist="38100" dir="2700000">
                    <a:srgbClr val="000000">
                      <a:alpha val="43000"/>
                    </a:srgbClr>
                  </a:outerShdw>
                </a:effectLst>
                <a:hlinkClick r:id="rId8"/>
              </a:rPr>
              <a:t>57</a:t>
            </a:r>
            <a:r>
              <a:rPr lang="en-US" sz="2000" dirty="0">
                <a:effectLst>
                  <a:glow rad="190500">
                    <a:schemeClr val="bg1"/>
                  </a:glow>
                  <a:outerShdw blurRad="50800" dist="38100" dir="2700000">
                    <a:srgbClr val="000000">
                      <a:alpha val="43000"/>
                    </a:srgbClr>
                  </a:outerShdw>
                </a:effectLst>
              </a:rPr>
              <a:t>As the living Father hath sent me, and I live by the Father: so he that </a:t>
            </a:r>
            <a:r>
              <a:rPr lang="en-US" sz="2000" dirty="0" err="1">
                <a:effectLst>
                  <a:glow rad="190500">
                    <a:schemeClr val="bg1"/>
                  </a:glow>
                  <a:outerShdw blurRad="50800" dist="38100" dir="2700000">
                    <a:srgbClr val="000000">
                      <a:alpha val="43000"/>
                    </a:srgbClr>
                  </a:outerShdw>
                </a:effectLst>
              </a:rPr>
              <a:t>eateth</a:t>
            </a:r>
            <a:r>
              <a:rPr lang="en-US" sz="2000" dirty="0">
                <a:effectLst>
                  <a:glow rad="190500">
                    <a:schemeClr val="bg1"/>
                  </a:glow>
                  <a:outerShdw blurRad="50800" dist="38100" dir="2700000">
                    <a:srgbClr val="000000">
                      <a:alpha val="43000"/>
                    </a:srgbClr>
                  </a:outerShdw>
                </a:effectLst>
              </a:rPr>
              <a:t> me, even he shall live by me. </a:t>
            </a:r>
            <a:r>
              <a:rPr lang="en-US" sz="2000" u="sng" dirty="0">
                <a:effectLst>
                  <a:glow rad="190500">
                    <a:schemeClr val="bg1"/>
                  </a:glow>
                  <a:outerShdw blurRad="50800" dist="38100" dir="2700000">
                    <a:srgbClr val="000000">
                      <a:alpha val="43000"/>
                    </a:srgbClr>
                  </a:outerShdw>
                </a:effectLst>
                <a:hlinkClick r:id="rId9"/>
              </a:rPr>
              <a:t>58</a:t>
            </a:r>
            <a:r>
              <a:rPr lang="en-US" sz="2000" dirty="0">
                <a:effectLst>
                  <a:glow rad="190500">
                    <a:schemeClr val="bg1"/>
                  </a:glow>
                  <a:outerShdw blurRad="50800" dist="38100" dir="2700000">
                    <a:srgbClr val="000000">
                      <a:alpha val="43000"/>
                    </a:srgbClr>
                  </a:outerShdw>
                </a:effectLst>
              </a:rPr>
              <a:t>This is that bread which came down from heaven: not as your fathers did eat manna, and are dead: he that </a:t>
            </a:r>
            <a:r>
              <a:rPr lang="en-US" sz="2000" dirty="0" err="1">
                <a:effectLst>
                  <a:glow rad="190500">
                    <a:schemeClr val="bg1"/>
                  </a:glow>
                  <a:outerShdw blurRad="50800" dist="38100" dir="2700000">
                    <a:srgbClr val="000000">
                      <a:alpha val="43000"/>
                    </a:srgbClr>
                  </a:outerShdw>
                </a:effectLst>
              </a:rPr>
              <a:t>eateth</a:t>
            </a:r>
            <a:r>
              <a:rPr lang="en-US" sz="2000" dirty="0">
                <a:effectLst>
                  <a:glow rad="190500">
                    <a:schemeClr val="bg1"/>
                  </a:glow>
                  <a:outerShdw blurRad="50800" dist="38100" dir="2700000">
                    <a:srgbClr val="000000">
                      <a:alpha val="43000"/>
                    </a:srgbClr>
                  </a:outerShdw>
                </a:effectLst>
              </a:rPr>
              <a:t> of this bread shall live for ever.”</a:t>
            </a:r>
            <a:endParaRPr lang="en-GB" sz="2000" dirty="0">
              <a:effectLst>
                <a:glow rad="190500">
                  <a:schemeClr val="bg1"/>
                </a:glow>
                <a:outerShdw blurRad="50800" dist="38100" dir="2700000">
                  <a:srgbClr val="000000">
                    <a:alpha val="43000"/>
                  </a:srgbClr>
                </a:outerShdw>
              </a:effectLst>
            </a:endParaRPr>
          </a:p>
          <a:p>
            <a:endParaRPr lang="en-US" sz="1900" dirty="0">
              <a:effectLst>
                <a:glow rad="190500">
                  <a:schemeClr val="bg1"/>
                </a:glo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jesus-christ-pics-2203.jpg"/>
          <p:cNvPicPr>
            <a:picLocks noChangeAspect="1"/>
          </p:cNvPicPr>
          <p:nvPr/>
        </p:nvPicPr>
        <p:blipFill>
          <a:blip r:embed="rId3"/>
          <a:stretch>
            <a:fillRect/>
          </a:stretch>
        </p:blipFill>
        <p:spPr>
          <a:xfrm>
            <a:off x="0" y="0"/>
            <a:ext cx="9144000" cy="6858000"/>
          </a:xfrm>
          <a:prstGeom prst="rect">
            <a:avLst/>
          </a:prstGeom>
        </p:spPr>
      </p:pic>
      <p:sp>
        <p:nvSpPr>
          <p:cNvPr id="2" name="TextBox 1"/>
          <p:cNvSpPr txBox="1"/>
          <p:nvPr/>
        </p:nvSpPr>
        <p:spPr>
          <a:xfrm>
            <a:off x="4953000" y="457200"/>
            <a:ext cx="4191000" cy="2092881"/>
          </a:xfrm>
          <a:prstGeom prst="rect">
            <a:avLst/>
          </a:prstGeom>
          <a:noFill/>
        </p:spPr>
        <p:txBody>
          <a:bodyPr wrap="square" rtlCol="0">
            <a:spAutoFit/>
          </a:bodyPr>
          <a:lstStyle/>
          <a:p>
            <a:r>
              <a:rPr lang="en-US" sz="2600" u="sng" dirty="0" smtClean="0">
                <a:solidFill>
                  <a:srgbClr val="FFFFFF"/>
                </a:solidFill>
              </a:rPr>
              <a:t>John 6: 63 </a:t>
            </a:r>
            <a:r>
              <a:rPr lang="en-US" sz="2600" dirty="0" smtClean="0">
                <a:solidFill>
                  <a:srgbClr val="FFFFFF"/>
                </a:solidFill>
              </a:rPr>
              <a:t>It </a:t>
            </a:r>
            <a:r>
              <a:rPr lang="en-US" sz="2600" dirty="0">
                <a:solidFill>
                  <a:srgbClr val="FFFFFF"/>
                </a:solidFill>
              </a:rPr>
              <a:t>is the spirit that </a:t>
            </a:r>
            <a:r>
              <a:rPr lang="en-US" sz="2600" dirty="0" err="1">
                <a:solidFill>
                  <a:srgbClr val="FFFFFF"/>
                </a:solidFill>
              </a:rPr>
              <a:t>quickeneth</a:t>
            </a:r>
            <a:r>
              <a:rPr lang="en-US" sz="2600" dirty="0">
                <a:solidFill>
                  <a:srgbClr val="FFFFFF"/>
                </a:solidFill>
              </a:rPr>
              <a:t>; the flesh </a:t>
            </a:r>
            <a:r>
              <a:rPr lang="en-US" sz="2600" dirty="0" err="1">
                <a:solidFill>
                  <a:srgbClr val="FFFFFF"/>
                </a:solidFill>
              </a:rPr>
              <a:t>profiteth</a:t>
            </a:r>
            <a:r>
              <a:rPr lang="en-US" sz="2600" dirty="0">
                <a:solidFill>
                  <a:srgbClr val="FFFFFF"/>
                </a:solidFill>
              </a:rPr>
              <a:t> nothing: the words that I speak unto you, </a:t>
            </a:r>
            <a:r>
              <a:rPr lang="en-US" sz="2600" i="1" dirty="0">
                <a:solidFill>
                  <a:srgbClr val="FFFFFF"/>
                </a:solidFill>
              </a:rPr>
              <a:t>they</a:t>
            </a:r>
            <a:r>
              <a:rPr lang="en-US" sz="2600" dirty="0">
                <a:solidFill>
                  <a:srgbClr val="FFFFFF"/>
                </a:solidFill>
              </a:rPr>
              <a:t> are spirit, and </a:t>
            </a:r>
            <a:r>
              <a:rPr lang="en-US" sz="2600" i="1" dirty="0">
                <a:solidFill>
                  <a:srgbClr val="FFFFFF"/>
                </a:solidFill>
              </a:rPr>
              <a:t>they</a:t>
            </a:r>
            <a:r>
              <a:rPr lang="en-US" sz="2600" dirty="0">
                <a:solidFill>
                  <a:srgbClr val="FFFFFF"/>
                </a:solidFill>
              </a:rPr>
              <a:t> are life.”</a:t>
            </a:r>
            <a:endParaRPr lang="en-GB" sz="2600" dirty="0">
              <a:solidFill>
                <a:srgbClr val="FFFFFF"/>
              </a:solidFill>
            </a:endParaRP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85800" y="762000"/>
            <a:ext cx="7696200" cy="5262979"/>
          </a:xfrm>
          <a:prstGeom prst="rect">
            <a:avLst/>
          </a:prstGeom>
          <a:noFill/>
        </p:spPr>
        <p:txBody>
          <a:bodyPr wrap="square" rtlCol="0">
            <a:spAutoFit/>
          </a:bodyPr>
          <a:lstStyle/>
          <a:p>
            <a:r>
              <a:rPr lang="en-US" sz="2400" dirty="0" smtClean="0"/>
              <a:t>In our daily lives, before our brethren and before the world, we are to be living interpreters of the Scriptures, doing honor to Christ by revealing His meekness and His lowliness of heart. </a:t>
            </a:r>
            <a:r>
              <a:rPr lang="en-US" sz="2400" b="1" u="sng" dirty="0" smtClean="0"/>
              <a:t>As we eat and digest the bread of life, we shall reveal a symmetrical character</a:t>
            </a:r>
            <a:r>
              <a:rPr lang="en-US" sz="2400" dirty="0" smtClean="0"/>
              <a:t>. By our unity, by esteeming others better than ourselves, we are to bear to the world a </a:t>
            </a:r>
            <a:r>
              <a:rPr lang="en-US" sz="2400" b="1" u="sng" dirty="0" smtClean="0"/>
              <a:t>living testimony </a:t>
            </a:r>
            <a:r>
              <a:rPr lang="en-US" sz="2400" dirty="0" smtClean="0"/>
              <a:t>of the power of the truth. . . .  {LHU 105.6}  </a:t>
            </a:r>
          </a:p>
          <a:p>
            <a:r>
              <a:rPr lang="en-US" sz="2400" dirty="0" smtClean="0"/>
              <a:t>     When men submit entirely to God, eating the bread of life and drinking the water of salvation, they will grow up into Christ. Their characters are composed of that which the mind eats and drinks. Through the Word of life, which they receive and obey, they become partakers of the divine nature. Then . . . Christ, not man, is exalted (The SDA Bible Commentary, Ellen G. White Comments, vol. 5, </a:t>
            </a:r>
            <a:r>
              <a:rPr lang="en-US" sz="2400" dirty="0" err="1" smtClean="0"/>
              <a:t>p</a:t>
            </a:r>
            <a:r>
              <a:rPr lang="en-US" sz="2400" dirty="0" smtClean="0"/>
              <a:t>. 1135). </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ittlebook.jpg"/>
          <p:cNvPicPr>
            <a:picLocks noChangeAspect="1"/>
          </p:cNvPicPr>
          <p:nvPr/>
        </p:nvPicPr>
        <p:blipFill>
          <a:blip r:embed="rId3"/>
          <a:stretch>
            <a:fillRect/>
          </a:stretch>
        </p:blipFill>
        <p:spPr>
          <a:xfrm>
            <a:off x="0" y="0"/>
            <a:ext cx="9144000" cy="6858000"/>
          </a:xfrm>
          <a:prstGeom prst="rect">
            <a:avLst/>
          </a:prstGeom>
        </p:spPr>
      </p:pic>
      <p:sp>
        <p:nvSpPr>
          <p:cNvPr id="2" name="TextBox 1"/>
          <p:cNvSpPr txBox="1"/>
          <p:nvPr/>
        </p:nvSpPr>
        <p:spPr>
          <a:xfrm>
            <a:off x="0" y="3276600"/>
            <a:ext cx="6705600" cy="3554819"/>
          </a:xfrm>
          <a:prstGeom prst="rect">
            <a:avLst/>
          </a:prstGeom>
          <a:noFill/>
        </p:spPr>
        <p:txBody>
          <a:bodyPr wrap="square" rtlCol="0">
            <a:spAutoFit/>
          </a:bodyPr>
          <a:lstStyle/>
          <a:p>
            <a:r>
              <a:rPr lang="en-US" sz="2500" b="1" dirty="0">
                <a:effectLst>
                  <a:glow rad="241300">
                    <a:schemeClr val="bg1">
                      <a:alpha val="75000"/>
                    </a:schemeClr>
                  </a:glow>
                </a:effectLst>
              </a:rPr>
              <a:t>After these seven thunders uttered their voices, the instruction comes to John, as to Daniel, in regard to the little book: “Seal up those things which the seven thunders uttered.”. . . John sees the little book unsealed. . . . Then Daniel’s prophecies have their </a:t>
            </a:r>
            <a:r>
              <a:rPr lang="en-US" sz="2500" b="1" u="sng" dirty="0">
                <a:effectLst>
                  <a:glow rad="241300">
                    <a:schemeClr val="bg1">
                      <a:alpha val="75000"/>
                    </a:schemeClr>
                  </a:glow>
                </a:effectLst>
              </a:rPr>
              <a:t>proper place in the first, second, and third</a:t>
            </a:r>
            <a:r>
              <a:rPr lang="en-US" sz="2500" b="1" dirty="0">
                <a:effectLst>
                  <a:glow rad="241300">
                    <a:schemeClr val="bg1">
                      <a:alpha val="75000"/>
                    </a:schemeClr>
                  </a:glow>
                </a:effectLst>
              </a:rPr>
              <a:t> angels’ messages to be given to the world. The unsealing of the little book was the message in relation to time. {</a:t>
            </a:r>
            <a:r>
              <a:rPr lang="en-US" sz="2500" b="1" dirty="0" err="1">
                <a:effectLst>
                  <a:glow rad="241300">
                    <a:schemeClr val="bg1">
                      <a:alpha val="75000"/>
                    </a:schemeClr>
                  </a:glow>
                </a:effectLst>
              </a:rPr>
              <a:t>CTr</a:t>
            </a:r>
            <a:r>
              <a:rPr lang="en-US" sz="2500" b="1" dirty="0">
                <a:effectLst>
                  <a:glow rad="241300">
                    <a:schemeClr val="bg1">
                      <a:alpha val="75000"/>
                    </a:schemeClr>
                  </a:glow>
                </a:effectLst>
              </a:rPr>
              <a:t> 344.3} </a:t>
            </a:r>
            <a:endParaRPr lang="en-GB" sz="2500" dirty="0">
              <a:effectLst>
                <a:glow rad="241300">
                  <a:schemeClr val="bg1">
                    <a:alpha val="75000"/>
                  </a:schemeClr>
                </a:glow>
              </a:effectLst>
            </a:endParaRP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ellenwhite.jpg"/>
          <p:cNvPicPr>
            <a:picLocks noChangeAspect="1"/>
          </p:cNvPicPr>
          <p:nvPr/>
        </p:nvPicPr>
        <p:blipFill>
          <a:blip r:embed="rId3"/>
          <a:stretch>
            <a:fillRect/>
          </a:stretch>
        </p:blipFill>
        <p:spPr>
          <a:xfrm>
            <a:off x="5969000" y="3263900"/>
            <a:ext cx="3175000" cy="3594100"/>
          </a:xfrm>
          <a:prstGeom prst="rect">
            <a:avLst/>
          </a:prstGeom>
        </p:spPr>
      </p:pic>
      <p:sp>
        <p:nvSpPr>
          <p:cNvPr id="2" name="TextBox 1"/>
          <p:cNvSpPr txBox="1"/>
          <p:nvPr/>
        </p:nvSpPr>
        <p:spPr>
          <a:xfrm>
            <a:off x="25400" y="0"/>
            <a:ext cx="5943600" cy="5401480"/>
          </a:xfrm>
          <a:prstGeom prst="rect">
            <a:avLst/>
          </a:prstGeom>
          <a:noFill/>
        </p:spPr>
        <p:txBody>
          <a:bodyPr wrap="square" rtlCol="0">
            <a:spAutoFit/>
          </a:bodyPr>
          <a:lstStyle/>
          <a:p>
            <a:r>
              <a:rPr lang="en-US" sz="2300" dirty="0"/>
              <a:t>“The book that was sealed was not the book of Revelation, but that portion of the prophecy of Daniel which related to the last days. The Scripture says, "But thou, O Daniel, shut up the words, and seal the book, even to the time of the end: many shall run to and fro, and knowledge shall be increased" (Daniel 12:4). </a:t>
            </a:r>
            <a:r>
              <a:rPr lang="en-US" sz="2300" b="1" dirty="0"/>
              <a:t>When the book was opened</a:t>
            </a:r>
            <a:r>
              <a:rPr lang="en-US" sz="2300" dirty="0"/>
              <a:t>, the proclamation was made, "Time shall be no longer." ." (See Revelation 10:6.) The book of Daniel is now unsealed, and the revelation made by Christ to John is to come to all the inhabitants of the earth. By the increase of knowledge a people is to be prepared to stand in the latter days.  {2SM 105.1}</a:t>
            </a:r>
            <a:endParaRPr lang="en-GB" sz="2300" dirty="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81000" y="497919"/>
            <a:ext cx="8763000" cy="2092881"/>
          </a:xfrm>
          <a:prstGeom prst="rect">
            <a:avLst/>
          </a:prstGeom>
          <a:noFill/>
        </p:spPr>
        <p:txBody>
          <a:bodyPr wrap="square" rtlCol="0">
            <a:spAutoFit/>
          </a:bodyPr>
          <a:lstStyle/>
          <a:p>
            <a:r>
              <a:rPr lang="en-US" sz="2600" dirty="0">
                <a:solidFill>
                  <a:srgbClr val="FFFFFF"/>
                </a:solidFill>
              </a:rPr>
              <a:t>The prophecies of Daniel and of John are to be understood. They interpret each other. They give to the world truths which every one should understand. These prophecies are to be witnesses in the world. By their fulfillment in these last days they will explain themselves.  {7BC 949.6}</a:t>
            </a:r>
            <a:endParaRPr lang="en-GB" sz="2600" dirty="0">
              <a:solidFill>
                <a:srgbClr val="FFFFFF"/>
              </a:solidFill>
            </a:endParaRPr>
          </a:p>
          <a:p>
            <a:endParaRPr lang="en-US" dirty="0"/>
          </a:p>
        </p:txBody>
      </p:sp>
      <p:pic>
        <p:nvPicPr>
          <p:cNvPr id="3" name="Picture 2" descr="proclamation of the advent.jpg"/>
          <p:cNvPicPr>
            <a:picLocks noChangeAspect="1"/>
          </p:cNvPicPr>
          <p:nvPr/>
        </p:nvPicPr>
        <p:blipFill>
          <a:blip r:embed="rId3"/>
          <a:stretch>
            <a:fillRect/>
          </a:stretch>
        </p:blipFill>
        <p:spPr>
          <a:xfrm>
            <a:off x="0" y="2590800"/>
            <a:ext cx="9262334" cy="4267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724400" y="228600"/>
            <a:ext cx="4267200" cy="6093976"/>
          </a:xfrm>
          <a:prstGeom prst="rect">
            <a:avLst/>
          </a:prstGeom>
          <a:noFill/>
        </p:spPr>
        <p:txBody>
          <a:bodyPr wrap="square" rtlCol="0">
            <a:spAutoFit/>
          </a:bodyPr>
          <a:lstStyle/>
          <a:p>
            <a:r>
              <a:rPr lang="en-US" sz="3000" dirty="0"/>
              <a:t>Let us give more time to the study of the Bible. We do not understand the Word as we should. The book of Revelation opens with an injunction to us to understand the instruction that it contains. . . . When we . . . understand what this book means to us, there will be seen among us a great revival. {</a:t>
            </a:r>
            <a:r>
              <a:rPr lang="en-US" sz="3000" dirty="0" err="1"/>
              <a:t>flb</a:t>
            </a:r>
            <a:r>
              <a:rPr lang="en-US" sz="3000" dirty="0"/>
              <a:t> 345}</a:t>
            </a:r>
            <a:endParaRPr lang="en-GB" sz="3000" dirty="0"/>
          </a:p>
          <a:p>
            <a:endParaRPr lang="en-US" sz="3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28600" y="282476"/>
            <a:ext cx="8915400" cy="2308324"/>
          </a:xfrm>
          <a:prstGeom prst="rect">
            <a:avLst/>
          </a:prstGeom>
          <a:noFill/>
        </p:spPr>
        <p:txBody>
          <a:bodyPr wrap="square" rtlCol="0">
            <a:spAutoFit/>
          </a:bodyPr>
          <a:lstStyle/>
          <a:p>
            <a:r>
              <a:rPr lang="en-US" sz="2400" dirty="0">
                <a:solidFill>
                  <a:srgbClr val="FFFFFF"/>
                </a:solidFill>
              </a:rPr>
              <a:t>“when the book of Daniel and Revelation are better understood, believers will have an entirely different religious experience. They will be given such glimpses of the open gates of heaven that heart and mind will be impressed with the character that all must develop in order to realize the blessedness which is to be the reward of the pure in heart.  {TM 114.3}</a:t>
            </a:r>
            <a:endParaRPr lang="en-GB" sz="2400" dirty="0">
              <a:solidFill>
                <a:srgbClr val="FFFFFF"/>
              </a:solidFill>
            </a:endParaRPr>
          </a:p>
          <a:p>
            <a:endParaRPr lang="en-US" sz="2400" dirty="0"/>
          </a:p>
        </p:txBody>
      </p:sp>
      <p:pic>
        <p:nvPicPr>
          <p:cNvPr id="3" name="Picture 2" descr="proclamation of the advent.jpg"/>
          <p:cNvPicPr>
            <a:picLocks noChangeAspect="1"/>
          </p:cNvPicPr>
          <p:nvPr/>
        </p:nvPicPr>
        <p:blipFill>
          <a:blip r:embed="rId3"/>
          <a:stretch>
            <a:fillRect/>
          </a:stretch>
        </p:blipFill>
        <p:spPr>
          <a:xfrm>
            <a:off x="0" y="2590800"/>
            <a:ext cx="9262334" cy="42672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90600" y="2209800"/>
            <a:ext cx="7924800" cy="4401205"/>
          </a:xfrm>
          <a:prstGeom prst="rect">
            <a:avLst/>
          </a:prstGeom>
          <a:noFill/>
        </p:spPr>
        <p:txBody>
          <a:bodyPr wrap="square" rtlCol="0">
            <a:spAutoFit/>
          </a:bodyPr>
          <a:lstStyle/>
          <a:p>
            <a:r>
              <a:rPr lang="en-US" sz="2000" dirty="0">
                <a:solidFill>
                  <a:srgbClr val="FFFFFF"/>
                </a:solidFill>
              </a:rPr>
              <a:t>Daniel was a man to whom God had given great skill and learning, and when he fasted the angel came to him and said, "Thou art greatly beloved." And he fell prostrate before the angel. He did not say, "Lord, I have been very faithful to You and I have done everything to honor You and defend Your word and name. Lord, You know how faithful I was at the king's table, and how I maintained my integrity when they cast me into the den of lions." Was that the way Daniel prayed to God?  {3SM 353.3}  No; he prayed and confessed his sins, and said, Hear O Lord, and deliver; we have departed from Thy Word and have sinned. And when he saw the angel, he said, My comeliness was turned into corruption. He could not look upon the angel's face, and he had no strength; it was all gone. So the angel came to him and set him upon his knees. He could not behold him then. And then the angel came to him with the appearance of a man. Then he could bear the sight.  {3SM 354.1}</a:t>
            </a:r>
            <a:endParaRPr lang="en-GB" sz="2000" dirty="0">
              <a:solidFill>
                <a:srgbClr val="FFFFFF"/>
              </a:solidFill>
            </a:endParaRPr>
          </a:p>
          <a:p>
            <a:endParaRPr lang="en-US" sz="2000" dirty="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195185"/>
            <a:ext cx="3733800" cy="466281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300" dirty="0">
                <a:effectLst>
                  <a:glow rad="101600">
                    <a:schemeClr val="bg1">
                      <a:alpha val="75000"/>
                    </a:schemeClr>
                  </a:glow>
                </a:effectLst>
              </a:rPr>
              <a:t>“In the third year of the reign of king Belshazzar a </a:t>
            </a:r>
            <a:r>
              <a:rPr lang="en-US" sz="3300" u="sng" dirty="0">
                <a:effectLst>
                  <a:glow rad="101600">
                    <a:schemeClr val="bg1">
                      <a:alpha val="75000"/>
                    </a:schemeClr>
                  </a:glow>
                </a:effectLst>
              </a:rPr>
              <a:t>vision</a:t>
            </a:r>
            <a:r>
              <a:rPr lang="en-US" sz="3300" dirty="0">
                <a:effectLst>
                  <a:glow rad="101600">
                    <a:schemeClr val="bg1">
                      <a:alpha val="75000"/>
                    </a:schemeClr>
                  </a:glow>
                </a:effectLst>
              </a:rPr>
              <a:t> appeared unto me, even unto me Daniel, after that which appeared unto me at the first.” Daniel 8:1”</a:t>
            </a:r>
            <a:endParaRPr lang="en-GB" sz="3300" dirty="0">
              <a:effectLst>
                <a:glow rad="101600">
                  <a:schemeClr val="bg1">
                    <a:alpha val="75000"/>
                  </a:schemeClr>
                </a:glow>
              </a:effectLst>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67200" y="0"/>
            <a:ext cx="4876800" cy="686341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a:effectLst>
                  <a:glow rad="101600">
                    <a:schemeClr val="bg1">
                      <a:alpha val="75000"/>
                    </a:schemeClr>
                  </a:glow>
                </a:effectLst>
              </a:rPr>
              <a:t>“</a:t>
            </a:r>
            <a:r>
              <a:rPr lang="en-US" sz="2000" baseline="30000" dirty="0">
                <a:effectLst>
                  <a:glow rad="101600">
                    <a:schemeClr val="bg1">
                      <a:alpha val="75000"/>
                    </a:schemeClr>
                  </a:glow>
                </a:effectLst>
              </a:rPr>
              <a:t>13</a:t>
            </a:r>
            <a:r>
              <a:rPr lang="en-US" sz="2000" dirty="0">
                <a:effectLst>
                  <a:glow rad="101600">
                    <a:schemeClr val="bg1">
                      <a:alpha val="75000"/>
                    </a:schemeClr>
                  </a:glow>
                </a:effectLst>
              </a:rPr>
              <a:t>Then I heard one saint speaking, and another saint said unto that certain saint which </a:t>
            </a:r>
            <a:r>
              <a:rPr lang="en-US" sz="2000" dirty="0" err="1">
                <a:effectLst>
                  <a:glow rad="101600">
                    <a:schemeClr val="bg1">
                      <a:alpha val="75000"/>
                    </a:schemeClr>
                  </a:glow>
                </a:effectLst>
              </a:rPr>
              <a:t>spake</a:t>
            </a:r>
            <a:r>
              <a:rPr lang="en-US" sz="2000" dirty="0">
                <a:effectLst>
                  <a:glow rad="101600">
                    <a:schemeClr val="bg1">
                      <a:alpha val="75000"/>
                    </a:schemeClr>
                  </a:glow>
                </a:effectLst>
              </a:rPr>
              <a:t>, How long shall be the vision concerning the daily sacrifice, and the transgression of desolation, to give both the sanctuary and the host to be trodden under foot?  </a:t>
            </a:r>
            <a:r>
              <a:rPr lang="en-US" sz="2000" baseline="30000" dirty="0">
                <a:effectLst>
                  <a:glow rad="101600">
                    <a:schemeClr val="bg1">
                      <a:alpha val="75000"/>
                    </a:schemeClr>
                  </a:glow>
                </a:effectLst>
              </a:rPr>
              <a:t>14</a:t>
            </a:r>
            <a:r>
              <a:rPr lang="en-US" sz="2000" dirty="0">
                <a:effectLst>
                  <a:glow rad="101600">
                    <a:schemeClr val="bg1">
                      <a:alpha val="75000"/>
                    </a:schemeClr>
                  </a:glow>
                </a:effectLst>
              </a:rPr>
              <a:t>And he said unto me</a:t>
            </a:r>
            <a:r>
              <a:rPr lang="en-US" sz="2000" b="1" dirty="0">
                <a:effectLst>
                  <a:glow rad="101600">
                    <a:schemeClr val="bg1">
                      <a:alpha val="75000"/>
                    </a:schemeClr>
                  </a:glow>
                </a:effectLst>
              </a:rPr>
              <a:t>, Unto two thousand and three hundred days; then shall the sanctuary be cleansed</a:t>
            </a:r>
            <a:r>
              <a:rPr lang="en-US" sz="2000" dirty="0">
                <a:effectLst>
                  <a:glow rad="101600">
                    <a:schemeClr val="bg1">
                      <a:alpha val="75000"/>
                    </a:schemeClr>
                  </a:glow>
                </a:effectLst>
              </a:rPr>
              <a:t>. </a:t>
            </a:r>
            <a:endParaRPr lang="en-GB" sz="2000" dirty="0">
              <a:effectLst>
                <a:glow rad="101600">
                  <a:schemeClr val="bg1">
                    <a:alpha val="75000"/>
                  </a:schemeClr>
                </a:glow>
              </a:effectLst>
            </a:endParaRPr>
          </a:p>
          <a:p>
            <a:r>
              <a:rPr lang="en-US" sz="2000" dirty="0">
                <a:effectLst>
                  <a:glow rad="101600">
                    <a:schemeClr val="bg1">
                      <a:alpha val="75000"/>
                    </a:schemeClr>
                  </a:glow>
                </a:effectLst>
              </a:rPr>
              <a:t>And it came to pass, when I, even I Daniel, had seen the vision {</a:t>
            </a:r>
            <a:r>
              <a:rPr lang="en-US" sz="2000" dirty="0" err="1">
                <a:effectLst>
                  <a:glow rad="101600">
                    <a:schemeClr val="bg1">
                      <a:alpha val="75000"/>
                    </a:schemeClr>
                  </a:glow>
                </a:effectLst>
              </a:rPr>
              <a:t>Chazon</a:t>
            </a:r>
            <a:r>
              <a:rPr lang="en-US" sz="2000" dirty="0">
                <a:effectLst>
                  <a:glow rad="101600">
                    <a:schemeClr val="bg1">
                      <a:alpha val="75000"/>
                    </a:schemeClr>
                  </a:glow>
                </a:effectLst>
              </a:rPr>
              <a:t>}, and sought for the meaning, then, behold, there stood before me as the </a:t>
            </a:r>
            <a:r>
              <a:rPr lang="en-US" sz="2000" i="1" dirty="0">
                <a:effectLst>
                  <a:glow rad="101600">
                    <a:schemeClr val="bg1">
                      <a:alpha val="75000"/>
                    </a:schemeClr>
                  </a:glow>
                </a:effectLst>
              </a:rPr>
              <a:t>appearance</a:t>
            </a:r>
            <a:r>
              <a:rPr lang="en-US" sz="2000" dirty="0">
                <a:effectLst>
                  <a:glow rad="101600">
                    <a:schemeClr val="bg1">
                      <a:alpha val="75000"/>
                    </a:schemeClr>
                  </a:glow>
                </a:effectLst>
              </a:rPr>
              <a:t> {</a:t>
            </a:r>
            <a:r>
              <a:rPr lang="en-US" sz="2000" dirty="0" err="1">
                <a:effectLst>
                  <a:glow rad="101600">
                    <a:schemeClr val="bg1">
                      <a:alpha val="75000"/>
                    </a:schemeClr>
                  </a:glow>
                </a:effectLst>
              </a:rPr>
              <a:t>Mareh</a:t>
            </a:r>
            <a:r>
              <a:rPr lang="en-US" sz="2000" dirty="0">
                <a:effectLst>
                  <a:glow rad="101600">
                    <a:schemeClr val="bg1">
                      <a:alpha val="75000"/>
                    </a:schemeClr>
                  </a:glow>
                </a:effectLst>
              </a:rPr>
              <a:t>} of a man.” </a:t>
            </a:r>
            <a:r>
              <a:rPr lang="en-US" sz="2000" u="sng" dirty="0">
                <a:effectLst>
                  <a:glow rad="101600">
                    <a:schemeClr val="bg1">
                      <a:alpha val="75000"/>
                    </a:schemeClr>
                  </a:glow>
                </a:effectLst>
                <a:hlinkClick r:id="rId4"/>
              </a:rPr>
              <a:t>16</a:t>
            </a:r>
            <a:r>
              <a:rPr lang="en-US" sz="2000" dirty="0">
                <a:effectLst>
                  <a:glow rad="101600">
                    <a:schemeClr val="bg1">
                      <a:alpha val="75000"/>
                    </a:schemeClr>
                  </a:glow>
                </a:effectLst>
              </a:rPr>
              <a:t>And I heard a man's voice between </a:t>
            </a:r>
            <a:r>
              <a:rPr lang="en-US" sz="2000" i="1" dirty="0">
                <a:effectLst>
                  <a:glow rad="101600">
                    <a:schemeClr val="bg1">
                      <a:alpha val="75000"/>
                    </a:schemeClr>
                  </a:glow>
                </a:effectLst>
              </a:rPr>
              <a:t>the banks of</a:t>
            </a:r>
            <a:r>
              <a:rPr lang="en-US" sz="2000" dirty="0">
                <a:effectLst>
                  <a:glow rad="101600">
                    <a:schemeClr val="bg1">
                      <a:alpha val="75000"/>
                    </a:schemeClr>
                  </a:glow>
                </a:effectLst>
              </a:rPr>
              <a:t> </a:t>
            </a:r>
            <a:r>
              <a:rPr lang="en-US" sz="2000" dirty="0" err="1">
                <a:effectLst>
                  <a:glow rad="101600">
                    <a:schemeClr val="bg1">
                      <a:alpha val="75000"/>
                    </a:schemeClr>
                  </a:glow>
                </a:effectLst>
              </a:rPr>
              <a:t>Ulai</a:t>
            </a:r>
            <a:r>
              <a:rPr lang="en-US" sz="2000" dirty="0">
                <a:effectLst>
                  <a:glow rad="101600">
                    <a:schemeClr val="bg1">
                      <a:alpha val="75000"/>
                    </a:schemeClr>
                  </a:glow>
                </a:effectLst>
              </a:rPr>
              <a:t>, which called, and said, Gabriel, make this </a:t>
            </a:r>
            <a:r>
              <a:rPr lang="en-US" sz="2000" i="1" dirty="0">
                <a:effectLst>
                  <a:glow rad="101600">
                    <a:schemeClr val="bg1">
                      <a:alpha val="75000"/>
                    </a:schemeClr>
                  </a:glow>
                </a:effectLst>
              </a:rPr>
              <a:t>man</a:t>
            </a:r>
            <a:r>
              <a:rPr lang="en-US" sz="2000" dirty="0">
                <a:effectLst>
                  <a:glow rad="101600">
                    <a:schemeClr val="bg1">
                      <a:alpha val="75000"/>
                    </a:schemeClr>
                  </a:glow>
                </a:effectLst>
              </a:rPr>
              <a:t> to understand the </a:t>
            </a:r>
            <a:r>
              <a:rPr lang="en-US" sz="2000" i="1" dirty="0">
                <a:effectLst>
                  <a:glow rad="101600">
                    <a:schemeClr val="bg1">
                      <a:alpha val="75000"/>
                    </a:schemeClr>
                  </a:glow>
                </a:effectLst>
              </a:rPr>
              <a:t>vision</a:t>
            </a:r>
            <a:r>
              <a:rPr lang="en-US" sz="2000" dirty="0">
                <a:effectLst>
                  <a:glow rad="101600">
                    <a:schemeClr val="bg1">
                      <a:alpha val="75000"/>
                    </a:schemeClr>
                  </a:glow>
                </a:effectLst>
              </a:rPr>
              <a:t> {</a:t>
            </a:r>
            <a:r>
              <a:rPr lang="en-US" sz="2000" dirty="0" err="1">
                <a:effectLst>
                  <a:glow rad="101600">
                    <a:schemeClr val="bg1">
                      <a:alpha val="75000"/>
                    </a:schemeClr>
                  </a:glow>
                </a:effectLst>
              </a:rPr>
              <a:t>mareh</a:t>
            </a:r>
            <a:r>
              <a:rPr lang="en-US" sz="2000" dirty="0">
                <a:effectLst>
                  <a:glow rad="101600">
                    <a:schemeClr val="bg1">
                      <a:alpha val="75000"/>
                    </a:schemeClr>
                  </a:glow>
                </a:effectLst>
              </a:rPr>
              <a:t>}. </a:t>
            </a:r>
            <a:r>
              <a:rPr lang="en-US" sz="2000" u="sng" dirty="0">
                <a:effectLst>
                  <a:glow rad="101600">
                    <a:schemeClr val="bg1">
                      <a:alpha val="75000"/>
                    </a:schemeClr>
                  </a:glow>
                </a:effectLst>
                <a:hlinkClick r:id="rId5"/>
              </a:rPr>
              <a:t>17</a:t>
            </a:r>
            <a:r>
              <a:rPr lang="en-US" sz="2000" dirty="0">
                <a:effectLst>
                  <a:glow rad="101600">
                    <a:schemeClr val="bg1">
                      <a:alpha val="75000"/>
                    </a:schemeClr>
                  </a:glow>
                </a:effectLst>
              </a:rPr>
              <a:t>So he came near where I stood: and when he came, I was afraid, and fell upon my face: but he said unto me, Understand, O son of man: for at the </a:t>
            </a:r>
            <a:r>
              <a:rPr lang="en-US" sz="2000" u="sng" dirty="0">
                <a:effectLst>
                  <a:glow rad="101600">
                    <a:schemeClr val="bg1">
                      <a:alpha val="75000"/>
                    </a:schemeClr>
                  </a:glow>
                </a:effectLst>
              </a:rPr>
              <a:t>time of the end </a:t>
            </a:r>
            <a:r>
              <a:rPr lang="en-US" sz="2000" i="1" u="sng" dirty="0">
                <a:effectLst>
                  <a:glow rad="101600">
                    <a:schemeClr val="bg1">
                      <a:alpha val="75000"/>
                    </a:schemeClr>
                  </a:glow>
                </a:effectLst>
              </a:rPr>
              <a:t>shall be</a:t>
            </a:r>
            <a:r>
              <a:rPr lang="en-US" sz="2000" u="sng" dirty="0">
                <a:effectLst>
                  <a:glow rad="101600">
                    <a:schemeClr val="bg1">
                      <a:alpha val="75000"/>
                    </a:schemeClr>
                  </a:glow>
                </a:effectLst>
              </a:rPr>
              <a:t> the vision</a:t>
            </a:r>
            <a:r>
              <a:rPr lang="en-US" sz="2000" dirty="0">
                <a:effectLst>
                  <a:glow rad="101600">
                    <a:schemeClr val="bg1">
                      <a:alpha val="75000"/>
                    </a:schemeClr>
                  </a:glow>
                </a:effectLst>
              </a:rPr>
              <a:t>. {</a:t>
            </a:r>
            <a:r>
              <a:rPr lang="en-US" sz="2000" dirty="0" err="1" smtClean="0">
                <a:effectLst>
                  <a:glow rad="101600">
                    <a:schemeClr val="bg1">
                      <a:alpha val="75000"/>
                    </a:schemeClr>
                  </a:glow>
                </a:effectLst>
              </a:rPr>
              <a:t>Chazon</a:t>
            </a:r>
            <a:r>
              <a:rPr lang="en-US" sz="2000" dirty="0" smtClean="0">
                <a:effectLst>
                  <a:glow rad="101600">
                    <a:schemeClr val="bg1">
                      <a:alpha val="75000"/>
                    </a:schemeClr>
                  </a:glow>
                </a:effectLst>
              </a:rPr>
              <a:t>}</a:t>
            </a:r>
          </a:p>
          <a:p>
            <a:r>
              <a:rPr lang="en-US" sz="2000" dirty="0" smtClean="0">
                <a:effectLst>
                  <a:glow rad="101600">
                    <a:schemeClr val="bg1">
                      <a:alpha val="75000"/>
                    </a:schemeClr>
                  </a:glow>
                </a:effectLst>
              </a:rPr>
              <a:t>{Daniel 8:13-17}</a:t>
            </a:r>
            <a:endParaRPr lang="en-GB" sz="2000" dirty="0" smtClean="0">
              <a:effectLst>
                <a:glow rad="101600">
                  <a:schemeClr val="bg1">
                    <a:alpha val="75000"/>
                  </a:schemeClr>
                </a:glow>
              </a:effectLst>
            </a:endParaRPr>
          </a:p>
          <a:p>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10000" y="3124200"/>
            <a:ext cx="5334000" cy="38318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sz="2700" dirty="0" smtClean="0"/>
              <a:t>Now as he was speaking with me, I was in a deep sleep on my face toward the ground: but he touched me, and set me upright.</a:t>
            </a:r>
          </a:p>
          <a:p>
            <a:r>
              <a:rPr sz="2700" baseline="30000" dirty="0" smtClean="0"/>
              <a:t>19 </a:t>
            </a:r>
            <a:r>
              <a:rPr sz="2700" dirty="0" smtClean="0"/>
              <a:t>And he said, Behold, I will make thee know what shall be in the </a:t>
            </a:r>
            <a:r>
              <a:rPr sz="2700" u="sng" dirty="0" smtClean="0"/>
              <a:t>last end of the indignation</a:t>
            </a:r>
            <a:r>
              <a:rPr sz="2700" dirty="0" smtClean="0"/>
              <a:t>: for at the time appointed the end shall be.</a:t>
            </a:r>
            <a:r>
              <a:rPr lang="en-GB" sz="2700" dirty="0" smtClean="0"/>
              <a:t> {Daniel 8:18-19}</a:t>
            </a:r>
            <a:endParaRPr sz="2700"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19200" y="1295400"/>
            <a:ext cx="7086600" cy="1692771"/>
          </a:xfrm>
          <a:prstGeom prst="rect">
            <a:avLst/>
          </a:prstGeom>
          <a:noFill/>
        </p:spPr>
        <p:txBody>
          <a:bodyPr wrap="square" rtlCol="0">
            <a:spAutoFit/>
          </a:bodyPr>
          <a:lstStyle/>
          <a:p>
            <a:pPr algn="ctr"/>
            <a:r>
              <a:rPr lang="en-US" sz="2600" dirty="0">
                <a:solidFill>
                  <a:schemeClr val="bg1"/>
                </a:solidFill>
              </a:rPr>
              <a:t>“I am going to let you know what will occur at the </a:t>
            </a:r>
            <a:r>
              <a:rPr lang="en-US" sz="2600" b="1" u="sng" dirty="0">
                <a:solidFill>
                  <a:schemeClr val="bg1"/>
                </a:solidFill>
              </a:rPr>
              <a:t>final period</a:t>
            </a:r>
            <a:r>
              <a:rPr lang="en-US" sz="2600" u="sng" dirty="0">
                <a:solidFill>
                  <a:schemeClr val="bg1"/>
                </a:solidFill>
              </a:rPr>
              <a:t> </a:t>
            </a:r>
            <a:r>
              <a:rPr lang="en-US" sz="2600" dirty="0">
                <a:solidFill>
                  <a:schemeClr val="bg1"/>
                </a:solidFill>
              </a:rPr>
              <a:t>of the indignation, for it pertains to the appointed time of the end.</a:t>
            </a:r>
            <a:r>
              <a:rPr lang="en-US" sz="2600" dirty="0" smtClean="0">
                <a:solidFill>
                  <a:schemeClr val="bg1"/>
                </a:solidFill>
              </a:rPr>
              <a:t>”</a:t>
            </a:r>
          </a:p>
          <a:p>
            <a:pPr algn="ctr"/>
            <a:r>
              <a:rPr lang="en-US" sz="2600" dirty="0" smtClean="0">
                <a:solidFill>
                  <a:schemeClr val="bg1"/>
                </a:solidFill>
              </a:rPr>
              <a:t> </a:t>
            </a:r>
            <a:r>
              <a:rPr lang="en-US" sz="2600" dirty="0">
                <a:solidFill>
                  <a:schemeClr val="bg1"/>
                </a:solidFill>
              </a:rPr>
              <a:t>{New American Standard Bible}</a:t>
            </a:r>
            <a:r>
              <a:rPr lang="en-GB" sz="2600" dirty="0" smtClean="0">
                <a:solidFill>
                  <a:schemeClr val="bg1"/>
                </a:solidFill>
              </a:rPr>
              <a:t> </a:t>
            </a:r>
            <a:endParaRPr lang="en-US" sz="26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228600"/>
            <a:ext cx="3124200" cy="6093977"/>
          </a:xfrm>
          <a:prstGeom prst="rect">
            <a:avLst/>
          </a:prstGeom>
          <a:noFill/>
        </p:spPr>
        <p:txBody>
          <a:bodyPr wrap="square" rtlCol="0">
            <a:spAutoFit/>
          </a:bodyPr>
          <a:lstStyle/>
          <a:p>
            <a:r>
              <a:rPr lang="en-US" sz="2600" dirty="0"/>
              <a:t>Deut 29:</a:t>
            </a:r>
            <a:endParaRPr lang="en-GB" sz="2600" dirty="0"/>
          </a:p>
          <a:p>
            <a:r>
              <a:rPr lang="en-US" sz="2600" baseline="30000" dirty="0"/>
              <a:t>27</a:t>
            </a:r>
            <a:r>
              <a:rPr lang="en-US" sz="2600" dirty="0"/>
              <a:t>And the anger of the LORD was kindled against this land, to bring upon it all the curses that are written in this book: </a:t>
            </a:r>
            <a:endParaRPr lang="en-GB" sz="2600" dirty="0"/>
          </a:p>
          <a:p>
            <a:r>
              <a:rPr lang="en-US" sz="2600" dirty="0"/>
              <a:t> </a:t>
            </a:r>
            <a:r>
              <a:rPr lang="en-US" sz="2600" baseline="30000" dirty="0"/>
              <a:t>28</a:t>
            </a:r>
            <a:r>
              <a:rPr lang="en-US" sz="2600" dirty="0"/>
              <a:t>And the LORD rooted them out of their land in anger, and in </a:t>
            </a:r>
            <a:r>
              <a:rPr lang="en-US" sz="2600" b="1" u="sng" dirty="0"/>
              <a:t>wrath, and in great indignation</a:t>
            </a:r>
            <a:r>
              <a:rPr lang="en-US" sz="2600" dirty="0"/>
              <a:t>, and cast them into another land, as it is this day. </a:t>
            </a:r>
            <a:endParaRPr lang="en-GB" sz="2600" dirty="0"/>
          </a:p>
          <a:p>
            <a:endParaRPr lang="en-US" dirty="0"/>
          </a:p>
        </p:txBody>
      </p:sp>
      <p:pic>
        <p:nvPicPr>
          <p:cNvPr id="3" name="Picture 2"/>
          <p:cNvPicPr>
            <a:picLocks noChangeAspect="1"/>
          </p:cNvPicPr>
          <p:nvPr/>
        </p:nvPicPr>
        <p:blipFill>
          <a:blip r:embed="rId3"/>
          <a:stretch>
            <a:fillRect/>
          </a:stretch>
        </p:blipFill>
        <p:spPr>
          <a:xfrm>
            <a:off x="3124200" y="-1"/>
            <a:ext cx="6019800" cy="687977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685800"/>
            <a:ext cx="8077200" cy="55091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200" dirty="0">
                <a:solidFill>
                  <a:schemeClr val="tx1"/>
                </a:solidFill>
                <a:effectLst/>
              </a:rPr>
              <a:t>Daniel 12:</a:t>
            </a:r>
            <a:r>
              <a:rPr lang="it-IT" sz="2200" dirty="0" err="1">
                <a:solidFill>
                  <a:schemeClr val="tx1"/>
                </a:solidFill>
                <a:effectLst/>
              </a:rPr>
              <a:t>4</a:t>
            </a:r>
            <a:r>
              <a:rPr lang="it-IT" sz="2200" dirty="0">
                <a:solidFill>
                  <a:schemeClr val="tx1"/>
                </a:solidFill>
                <a:effectLst/>
              </a:rPr>
              <a:t>: </a:t>
            </a:r>
            <a:r>
              <a:rPr lang="en-US" sz="2200" dirty="0">
                <a:solidFill>
                  <a:schemeClr val="tx1"/>
                </a:solidFill>
                <a:effectLst/>
              </a:rPr>
              <a:t>“But thou, O Daniel, shut up the words, and seal the book, </a:t>
            </a:r>
            <a:r>
              <a:rPr lang="en-US" sz="2200" i="1" dirty="0">
                <a:solidFill>
                  <a:schemeClr val="tx1"/>
                </a:solidFill>
                <a:effectLst/>
              </a:rPr>
              <a:t>even</a:t>
            </a:r>
            <a:r>
              <a:rPr lang="en-US" sz="2200" dirty="0">
                <a:solidFill>
                  <a:schemeClr val="tx1"/>
                </a:solidFill>
                <a:effectLst/>
              </a:rPr>
              <a:t> to the </a:t>
            </a:r>
            <a:r>
              <a:rPr lang="en-US" sz="2200" b="1" u="sng" dirty="0">
                <a:solidFill>
                  <a:schemeClr val="tx1"/>
                </a:solidFill>
                <a:effectLst/>
              </a:rPr>
              <a:t>time of the end</a:t>
            </a:r>
            <a:r>
              <a:rPr lang="en-US" sz="2200" dirty="0">
                <a:solidFill>
                  <a:schemeClr val="tx1"/>
                </a:solidFill>
                <a:effectLst/>
              </a:rPr>
              <a:t>: many shall run to and fro, and knowledge shall be increased.” </a:t>
            </a:r>
            <a:endParaRPr lang="en-GB" sz="2200" dirty="0">
              <a:solidFill>
                <a:schemeClr val="tx1"/>
              </a:solidFill>
              <a:effectLst/>
            </a:endParaRPr>
          </a:p>
          <a:p>
            <a:r>
              <a:rPr lang="en-US" sz="2200" u="sng" dirty="0">
                <a:solidFill>
                  <a:schemeClr val="tx1"/>
                </a:solidFill>
                <a:effectLst/>
                <a:hlinkClick r:id="rId4"/>
              </a:rPr>
              <a:t>5</a:t>
            </a:r>
            <a:r>
              <a:rPr lang="en-US" sz="2200" dirty="0">
                <a:solidFill>
                  <a:schemeClr val="tx1"/>
                </a:solidFill>
                <a:effectLst/>
              </a:rPr>
              <a:t>Then I Daniel looked, and, behold, there stood other two, the one on this side of the bank of the river, and the other on that side of the bank of the river. “</a:t>
            </a:r>
            <a:r>
              <a:rPr lang="en-US" sz="2200" u="sng" dirty="0">
                <a:solidFill>
                  <a:schemeClr val="tx1"/>
                </a:solidFill>
                <a:effectLst/>
                <a:hlinkClick r:id="rId5"/>
              </a:rPr>
              <a:t>6</a:t>
            </a:r>
            <a:r>
              <a:rPr lang="en-US" sz="2200" dirty="0">
                <a:solidFill>
                  <a:schemeClr val="tx1"/>
                </a:solidFill>
                <a:effectLst/>
              </a:rPr>
              <a:t>And </a:t>
            </a:r>
            <a:r>
              <a:rPr lang="en-US" sz="2200" i="1" dirty="0">
                <a:solidFill>
                  <a:schemeClr val="tx1"/>
                </a:solidFill>
                <a:effectLst/>
              </a:rPr>
              <a:t>one</a:t>
            </a:r>
            <a:r>
              <a:rPr lang="en-US" sz="2200" dirty="0">
                <a:solidFill>
                  <a:schemeClr val="tx1"/>
                </a:solidFill>
                <a:effectLst/>
              </a:rPr>
              <a:t> said to the man clothed in linen, which </a:t>
            </a:r>
            <a:r>
              <a:rPr lang="en-US" sz="2200" i="1" dirty="0">
                <a:solidFill>
                  <a:schemeClr val="tx1"/>
                </a:solidFill>
                <a:effectLst/>
              </a:rPr>
              <a:t>was</a:t>
            </a:r>
            <a:r>
              <a:rPr lang="en-US" sz="2200" dirty="0">
                <a:solidFill>
                  <a:schemeClr val="tx1"/>
                </a:solidFill>
                <a:effectLst/>
              </a:rPr>
              <a:t> upon the waters of the river, How long </a:t>
            </a:r>
            <a:r>
              <a:rPr lang="en-US" sz="2200" i="1" dirty="0">
                <a:solidFill>
                  <a:schemeClr val="tx1"/>
                </a:solidFill>
                <a:effectLst/>
              </a:rPr>
              <a:t>shall it be to</a:t>
            </a:r>
            <a:r>
              <a:rPr lang="en-US" sz="2200" dirty="0">
                <a:solidFill>
                  <a:schemeClr val="tx1"/>
                </a:solidFill>
                <a:effectLst/>
              </a:rPr>
              <a:t> the end of these wonders? </a:t>
            </a:r>
            <a:r>
              <a:rPr lang="en-US" sz="2200" u="sng" dirty="0">
                <a:solidFill>
                  <a:schemeClr val="tx1"/>
                </a:solidFill>
                <a:effectLst/>
                <a:hlinkClick r:id="rId6"/>
              </a:rPr>
              <a:t>7</a:t>
            </a:r>
            <a:r>
              <a:rPr lang="en-US" sz="2200" dirty="0">
                <a:solidFill>
                  <a:schemeClr val="tx1"/>
                </a:solidFill>
                <a:effectLst/>
              </a:rPr>
              <a:t>And I heard the man clothed in linen, which </a:t>
            </a:r>
            <a:r>
              <a:rPr lang="en-US" sz="2200" i="1" dirty="0">
                <a:solidFill>
                  <a:schemeClr val="tx1"/>
                </a:solidFill>
                <a:effectLst/>
              </a:rPr>
              <a:t>was</a:t>
            </a:r>
            <a:r>
              <a:rPr lang="en-US" sz="2200" dirty="0">
                <a:solidFill>
                  <a:schemeClr val="tx1"/>
                </a:solidFill>
                <a:effectLst/>
              </a:rPr>
              <a:t> upon the waters of the river, when he held up his right hand and his left hand unto heaven, and </a:t>
            </a:r>
            <a:r>
              <a:rPr lang="en-US" sz="2200" dirty="0" err="1">
                <a:solidFill>
                  <a:schemeClr val="tx1"/>
                </a:solidFill>
                <a:effectLst/>
              </a:rPr>
              <a:t>sware</a:t>
            </a:r>
            <a:r>
              <a:rPr lang="en-US" sz="2200" dirty="0">
                <a:solidFill>
                  <a:schemeClr val="tx1"/>
                </a:solidFill>
                <a:effectLst/>
              </a:rPr>
              <a:t> by him that </a:t>
            </a:r>
            <a:r>
              <a:rPr lang="en-US" sz="2200" dirty="0" err="1">
                <a:solidFill>
                  <a:schemeClr val="tx1"/>
                </a:solidFill>
                <a:effectLst/>
              </a:rPr>
              <a:t>liveth</a:t>
            </a:r>
            <a:r>
              <a:rPr lang="en-US" sz="2200" dirty="0">
                <a:solidFill>
                  <a:schemeClr val="tx1"/>
                </a:solidFill>
                <a:effectLst/>
              </a:rPr>
              <a:t> for ever that </a:t>
            </a:r>
            <a:r>
              <a:rPr lang="en-US" sz="2200" i="1" dirty="0">
                <a:solidFill>
                  <a:schemeClr val="tx1"/>
                </a:solidFill>
                <a:effectLst/>
              </a:rPr>
              <a:t>it shall be</a:t>
            </a:r>
            <a:r>
              <a:rPr lang="da-DK" sz="2200" dirty="0">
                <a:solidFill>
                  <a:schemeClr val="tx1"/>
                </a:solidFill>
                <a:effectLst/>
              </a:rPr>
              <a:t> for a </a:t>
            </a:r>
            <a:r>
              <a:rPr lang="en-US" sz="2200" b="1" dirty="0">
                <a:solidFill>
                  <a:schemeClr val="tx1"/>
                </a:solidFill>
                <a:effectLst/>
              </a:rPr>
              <a:t>time, times, and an half</a:t>
            </a:r>
            <a:r>
              <a:rPr lang="en-US" sz="2200" dirty="0">
                <a:solidFill>
                  <a:schemeClr val="tx1"/>
                </a:solidFill>
                <a:effectLst/>
              </a:rPr>
              <a:t>; and when he shall have accomplished to scatter the power of the holy people, all these </a:t>
            </a:r>
            <a:r>
              <a:rPr lang="en-US" sz="2200" i="1" dirty="0">
                <a:solidFill>
                  <a:schemeClr val="tx1"/>
                </a:solidFill>
                <a:effectLst/>
              </a:rPr>
              <a:t>things</a:t>
            </a:r>
            <a:r>
              <a:rPr lang="en-US" sz="2200" dirty="0">
                <a:solidFill>
                  <a:schemeClr val="tx1"/>
                </a:solidFill>
                <a:effectLst/>
              </a:rPr>
              <a:t> shall be finished. </a:t>
            </a:r>
            <a:r>
              <a:rPr lang="en-US" sz="2200" u="sng" dirty="0">
                <a:solidFill>
                  <a:schemeClr val="tx1"/>
                </a:solidFill>
                <a:effectLst/>
                <a:hlinkClick r:id="rId7"/>
              </a:rPr>
              <a:t>8</a:t>
            </a:r>
            <a:r>
              <a:rPr lang="en-US" sz="2200" dirty="0">
                <a:solidFill>
                  <a:schemeClr val="tx1"/>
                </a:solidFill>
                <a:effectLst/>
              </a:rPr>
              <a:t>And I heard, but I understood not: then said I, O my Lord, what </a:t>
            </a:r>
            <a:r>
              <a:rPr lang="en-US" sz="2200" i="1" dirty="0">
                <a:solidFill>
                  <a:schemeClr val="tx1"/>
                </a:solidFill>
                <a:effectLst/>
              </a:rPr>
              <a:t>shall be</a:t>
            </a:r>
            <a:r>
              <a:rPr lang="en-US" sz="2200" dirty="0">
                <a:solidFill>
                  <a:schemeClr val="tx1"/>
                </a:solidFill>
                <a:effectLst/>
              </a:rPr>
              <a:t> the end of these </a:t>
            </a:r>
            <a:r>
              <a:rPr lang="en-US" sz="2200" i="1" dirty="0">
                <a:solidFill>
                  <a:schemeClr val="tx1"/>
                </a:solidFill>
                <a:effectLst/>
              </a:rPr>
              <a:t>things</a:t>
            </a:r>
            <a:r>
              <a:rPr lang="en-US" sz="2200" dirty="0">
                <a:solidFill>
                  <a:schemeClr val="tx1"/>
                </a:solidFill>
                <a:effectLst/>
              </a:rPr>
              <a:t>? </a:t>
            </a:r>
            <a:r>
              <a:rPr lang="en-US" sz="2200" u="sng" dirty="0">
                <a:solidFill>
                  <a:schemeClr val="tx1"/>
                </a:solidFill>
                <a:effectLst/>
                <a:hlinkClick r:id="rId8"/>
              </a:rPr>
              <a:t>9</a:t>
            </a:r>
            <a:r>
              <a:rPr lang="en-US" sz="2200" dirty="0">
                <a:solidFill>
                  <a:schemeClr val="tx1"/>
                </a:solidFill>
                <a:effectLst/>
              </a:rPr>
              <a:t>And he said, Go thy way, Daniel: for the words </a:t>
            </a:r>
            <a:r>
              <a:rPr lang="en-US" sz="2200" i="1" dirty="0">
                <a:solidFill>
                  <a:schemeClr val="tx1"/>
                </a:solidFill>
                <a:effectLst/>
              </a:rPr>
              <a:t>are</a:t>
            </a:r>
            <a:r>
              <a:rPr lang="en-US" sz="2200" dirty="0">
                <a:solidFill>
                  <a:schemeClr val="tx1"/>
                </a:solidFill>
                <a:effectLst/>
              </a:rPr>
              <a:t> closed up and sealed till the time of the end.</a:t>
            </a:r>
            <a:endParaRPr lang="en-GB" sz="2200" dirty="0">
              <a:solidFill>
                <a:schemeClr val="tx1"/>
              </a:solidFill>
              <a:effectLst/>
            </a:endParaRP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38851</TotalTime>
  <Words>2830</Words>
  <Application>Microsoft Macintosh PowerPoint</Application>
  <PresentationFormat>On-screen Show (4:3)</PresentationFormat>
  <Paragraphs>71</Paragraphs>
  <Slides>28</Slides>
  <Notes>28</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Office Theme</vt:lpstr>
      <vt:lpstr>The Mareh</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Mareh</dc:title>
  <dc:creator>Obehi Egboh</dc:creator>
  <cp:lastModifiedBy>Obehi Egboh</cp:lastModifiedBy>
  <cp:revision>278</cp:revision>
  <dcterms:created xsi:type="dcterms:W3CDTF">2015-01-10T08:59:48Z</dcterms:created>
  <dcterms:modified xsi:type="dcterms:W3CDTF">2015-02-06T08:31:07Z</dcterms:modified>
</cp:coreProperties>
</file>