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3"/>
  </p:notesMasterIdLst>
  <p:sldIdLst>
    <p:sldId id="256" r:id="rId2"/>
    <p:sldId id="258" r:id="rId3"/>
    <p:sldId id="259" r:id="rId4"/>
    <p:sldId id="260" r:id="rId5"/>
    <p:sldId id="262" r:id="rId6"/>
    <p:sldId id="261" r:id="rId7"/>
    <p:sldId id="263" r:id="rId8"/>
    <p:sldId id="264" r:id="rId9"/>
    <p:sldId id="265" r:id="rId10"/>
    <p:sldId id="266" r:id="rId11"/>
    <p:sldId id="295" r:id="rId12"/>
    <p:sldId id="296" r:id="rId13"/>
    <p:sldId id="286" r:id="rId14"/>
    <p:sldId id="268" r:id="rId15"/>
    <p:sldId id="297" r:id="rId16"/>
    <p:sldId id="276" r:id="rId17"/>
    <p:sldId id="277" r:id="rId18"/>
    <p:sldId id="275" r:id="rId19"/>
    <p:sldId id="272" r:id="rId20"/>
    <p:sldId id="274" r:id="rId21"/>
    <p:sldId id="273" r:id="rId22"/>
    <p:sldId id="278" r:id="rId23"/>
    <p:sldId id="279" r:id="rId24"/>
    <p:sldId id="293" r:id="rId25"/>
    <p:sldId id="294" r:id="rId26"/>
    <p:sldId id="280" r:id="rId27"/>
    <p:sldId id="281" r:id="rId28"/>
    <p:sldId id="282" r:id="rId29"/>
    <p:sldId id="283" r:id="rId30"/>
    <p:sldId id="284" r:id="rId31"/>
    <p:sldId id="285" r:id="rId32"/>
    <p:sldId id="269" r:id="rId33"/>
    <p:sldId id="270" r:id="rId34"/>
    <p:sldId id="271" r:id="rId35"/>
    <p:sldId id="288" r:id="rId36"/>
    <p:sldId id="289" r:id="rId37"/>
    <p:sldId id="291" r:id="rId38"/>
    <p:sldId id="290" r:id="rId39"/>
    <p:sldId id="292" r:id="rId40"/>
    <p:sldId id="298" r:id="rId41"/>
    <p:sldId id="26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5" d="100"/>
          <a:sy n="115" d="100"/>
        </p:scale>
        <p:origin x="-6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B9DB2-ACA0-E94B-9112-5F88947AFED8}" type="datetimeFigureOut">
              <a:rPr lang="en-US" smtClean="0"/>
              <a:pPr/>
              <a:t>10/1/11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11B5E-FC31-0A4B-AB80-C7D1E77F14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bwMode="auto">
          <a:noFill/>
          <a:ln>
            <a:miter lim="800000"/>
            <a:headEnd/>
            <a:tailEnd/>
          </a:ln>
        </p:spPr>
        <p:txBody>
          <a:bodyPr/>
          <a:lstStyle/>
          <a:p>
            <a:fld id="{81981454-29FF-8545-A66E-2B103800CC1F}" type="slidenum">
              <a:rPr lang="en-US"/>
              <a:pPr/>
              <a:t>28</a:t>
            </a:fld>
            <a:endParaRPr lang="en-US"/>
          </a:p>
        </p:txBody>
      </p:sp>
      <p:sp>
        <p:nvSpPr>
          <p:cNvPr id="290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0820"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a:lstStyle/>
          <a:p>
            <a:fld id="{BF571E30-C473-8A40-BD06-B7935EFDD49C}" type="slidenum">
              <a:rPr lang="en-US"/>
              <a:pPr/>
              <a:t>29</a:t>
            </a:fld>
            <a:endParaRPr lang="en-US"/>
          </a:p>
        </p:txBody>
      </p:sp>
      <p:sp>
        <p:nvSpPr>
          <p:cNvPr id="292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2868"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bwMode="auto">
          <a:noFill/>
          <a:ln>
            <a:miter lim="800000"/>
            <a:headEnd/>
            <a:tailEnd/>
          </a:ln>
        </p:spPr>
        <p:txBody>
          <a:bodyPr/>
          <a:lstStyle/>
          <a:p>
            <a:fld id="{8400B47C-C2B3-744D-B879-989324C47B1E}" type="slidenum">
              <a:rPr lang="en-US"/>
              <a:pPr/>
              <a:t>30</a:t>
            </a:fld>
            <a:endParaRPr lang="en-US"/>
          </a:p>
        </p:txBody>
      </p:sp>
      <p:sp>
        <p:nvSpPr>
          <p:cNvPr id="294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4916"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AC6D678-EA22-B24B-8706-999C5F5B84F6}" type="datetimeFigureOut">
              <a:rPr lang="en-US" smtClean="0"/>
              <a:pPr/>
              <a:t>10/1/11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AC6D678-EA22-B24B-8706-999C5F5B84F6}" type="datetimeFigureOut">
              <a:rPr lang="en-US" smtClean="0"/>
              <a:pPr/>
              <a:t>10/1/11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AC6D678-EA22-B24B-8706-999C5F5B84F6}" type="datetimeFigureOut">
              <a:rPr lang="en-US" smtClean="0"/>
              <a:pPr/>
              <a:t>10/1/11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AC6D678-EA22-B24B-8706-999C5F5B84F6}" type="datetimeFigureOut">
              <a:rPr lang="en-US" smtClean="0"/>
              <a:pPr/>
              <a:t>10/1/11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AC6D678-EA22-B24B-8706-999C5F5B84F6}" type="datetimeFigureOut">
              <a:rPr lang="en-US" smtClean="0"/>
              <a:pPr/>
              <a:t>10/1/11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AC6D678-EA22-B24B-8706-999C5F5B84F6}" type="datetimeFigureOut">
              <a:rPr lang="en-US" smtClean="0"/>
              <a:pPr/>
              <a:t>10/1/11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AC6D678-EA22-B24B-8706-999C5F5B84F6}" type="datetimeFigureOut">
              <a:rPr lang="en-US" smtClean="0"/>
              <a:pPr/>
              <a:t>10/1/11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AC6D678-EA22-B24B-8706-999C5F5B84F6}" type="datetimeFigureOut">
              <a:rPr lang="en-US" smtClean="0"/>
              <a:pPr/>
              <a:t>10/1/11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D678-EA22-B24B-8706-999C5F5B84F6}" type="datetimeFigureOut">
              <a:rPr lang="en-US" smtClean="0"/>
              <a:pPr/>
              <a:t>10/1/11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AC6D678-EA22-B24B-8706-999C5F5B84F6}" type="datetimeFigureOut">
              <a:rPr lang="en-US" smtClean="0"/>
              <a:pPr/>
              <a:t>10/1/11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AC6D678-EA22-B24B-8706-999C5F5B84F6}" type="datetimeFigureOut">
              <a:rPr lang="en-US" smtClean="0"/>
              <a:pPr/>
              <a:t>10/1/11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60DE0-23A5-2B49-85BD-606ABC01AF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6D678-EA22-B24B-8706-999C5F5B84F6}" type="datetimeFigureOut">
              <a:rPr lang="en-US" smtClean="0"/>
              <a:pPr/>
              <a:t>10/1/11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60DE0-23A5-2B49-85BD-606ABC01AF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81600"/>
            <a:ext cx="9144000" cy="1676400"/>
          </a:xfrm>
          <a:effectLst>
            <a:outerShdw blurRad="50800" dist="38100" dir="2700000">
              <a:srgbClr val="000000">
                <a:alpha val="47000"/>
              </a:srgbClr>
            </a:outerShdw>
          </a:effectLst>
        </p:spPr>
        <p:txBody>
          <a:bodyPr>
            <a:noAutofit/>
          </a:bodyPr>
          <a:lstStyle/>
          <a:p>
            <a:r>
              <a:rPr lang="en-US" sz="5400" dirty="0" smtClean="0">
                <a:latin typeface="Cooper Black"/>
              </a:rPr>
              <a:t>The Day of the East Wind</a:t>
            </a:r>
            <a:endParaRPr lang="en-US" sz="5400" dirty="0">
              <a:latin typeface="Cooper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229600" cy="4525963"/>
          </a:xfrm>
        </p:spPr>
        <p:txBody>
          <a:bodyPr>
            <a:noAutofit/>
          </a:bodyPr>
          <a:lstStyle/>
          <a:p>
            <a:pPr>
              <a:buNone/>
            </a:pPr>
            <a:r>
              <a:rPr lang="en-US" sz="2600" dirty="0">
                <a:solidFill>
                  <a:srgbClr val="FFFFFF"/>
                </a:solidFill>
              </a:rPr>
              <a:t>	</a:t>
            </a:r>
            <a:r>
              <a:rPr lang="en-US" sz="2600" b="1" dirty="0" smtClean="0">
                <a:solidFill>
                  <a:srgbClr val="FFFFFF"/>
                </a:solidFill>
                <a:latin typeface="Adobe Garamond Pro"/>
                <a:cs typeface="Adobe Garamond Pro"/>
              </a:rPr>
              <a:t>In every part of the land, light was given upon the second angel's message, and the cry melted the hearts of thousands. It went from city to city, and from village to village, until the waiting people of God were fully aroused. In many churches the message was not permitted to be given, and a large company who had the </a:t>
            </a:r>
            <a:r>
              <a:rPr lang="en-US" sz="2600" b="1" u="sng" dirty="0" smtClean="0">
                <a:solidFill>
                  <a:srgbClr val="FF0000"/>
                </a:solidFill>
                <a:latin typeface="Adobe Garamond Pro"/>
                <a:cs typeface="Adobe Garamond Pro"/>
              </a:rPr>
              <a:t>living testimony </a:t>
            </a:r>
            <a:r>
              <a:rPr lang="en-US" sz="2600" b="1" dirty="0" smtClean="0">
                <a:solidFill>
                  <a:srgbClr val="FFFFFF"/>
                </a:solidFill>
                <a:latin typeface="Adobe Garamond Pro"/>
                <a:cs typeface="Adobe Garamond Pro"/>
              </a:rPr>
              <a:t>left these fallen churches. A mighty work was accomplished by the midnight cry. The message was heart-searching, leading the believers to seek a living experience for themselves. They knew that they could not lean upon one another. </a:t>
            </a:r>
          </a:p>
          <a:p>
            <a:pPr algn="r">
              <a:buNone/>
            </a:pPr>
            <a:r>
              <a:rPr lang="en-US" sz="2600" b="1" dirty="0" smtClean="0">
                <a:solidFill>
                  <a:srgbClr val="FFFFFF"/>
                </a:solidFill>
                <a:latin typeface="Adobe Garamond Pro"/>
                <a:cs typeface="Adobe Garamond Pro"/>
              </a:rPr>
              <a:t> {EW 238.3} </a:t>
            </a:r>
            <a:endParaRPr lang="en-US" sz="2600" b="1" dirty="0">
              <a:solidFill>
                <a:srgbClr val="FFFFFF"/>
              </a:solidFill>
              <a:latin typeface="Adobe Garamond Pro"/>
              <a:cs typeface="Adobe Garamond Pr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257800" y="228600"/>
            <a:ext cx="3733800" cy="2492990"/>
          </a:xfrm>
          <a:prstGeom prst="rect">
            <a:avLst/>
          </a:prstGeom>
          <a:noFill/>
        </p:spPr>
        <p:txBody>
          <a:bodyPr wrap="square" rtlCol="0">
            <a:spAutoFit/>
          </a:bodyPr>
          <a:lstStyle/>
          <a:p>
            <a:r>
              <a:rPr sz="2600" b="1" dirty="0" smtClean="0">
                <a:solidFill>
                  <a:srgbClr val="FFFFFF"/>
                </a:solidFill>
                <a:latin typeface="Adobe Garamond Pro"/>
                <a:cs typeface="Adobe Garamond Pro"/>
              </a:rPr>
              <a:t>And </a:t>
            </a:r>
            <a:r>
              <a:rPr sz="2600" b="1" dirty="0" smtClean="0">
                <a:solidFill>
                  <a:srgbClr val="FFFFFF"/>
                </a:solidFill>
                <a:latin typeface="Adobe Garamond Pro"/>
                <a:cs typeface="Adobe Garamond Pro"/>
              </a:rPr>
              <a:t>he said unto me, Thou must prophesy again before many peoples, and nations, and tongues, and </a:t>
            </a:r>
            <a:r>
              <a:rPr sz="2600" b="1" dirty="0" smtClean="0">
                <a:solidFill>
                  <a:srgbClr val="FFFFFF"/>
                </a:solidFill>
                <a:latin typeface="Adobe Garamond Pro"/>
                <a:cs typeface="Adobe Garamond Pro"/>
              </a:rPr>
              <a:t>kings</a:t>
            </a:r>
            <a:endParaRPr lang="en-GB" sz="2600" b="1" dirty="0" smtClean="0">
              <a:solidFill>
                <a:srgbClr val="FFFFFF"/>
              </a:solidFill>
              <a:latin typeface="Adobe Garamond Pro"/>
              <a:cs typeface="Adobe Garamond Pro"/>
            </a:endParaRPr>
          </a:p>
          <a:p>
            <a:pPr algn="r"/>
            <a:r>
              <a:rPr lang="en-GB" sz="2600" b="1" dirty="0" smtClean="0">
                <a:solidFill>
                  <a:srgbClr val="FFFFFF"/>
                </a:solidFill>
                <a:latin typeface="Adobe Garamond Pro"/>
                <a:cs typeface="Adobe Garamond Pro"/>
              </a:rPr>
              <a:t>{Rev 10:11}</a:t>
            </a:r>
            <a:endParaRPr lang="en-US" sz="2600" b="1" dirty="0">
              <a:solidFill>
                <a:srgbClr val="FFFFFF"/>
              </a:solidFill>
              <a:latin typeface="Adobe Garamond Pro"/>
              <a:cs typeface="Adobe Garamond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7" descr="Arab_1_large"/>
          <p:cNvPicPr>
            <a:picLocks noChangeAspect="1" noChangeArrowheads="1"/>
          </p:cNvPicPr>
          <p:nvPr>
            <p:ph sz="half" idx="4294967295"/>
          </p:nvPr>
        </p:nvPicPr>
        <p:blipFill>
          <a:blip r:embed="rId2"/>
          <a:srcRect/>
          <a:stretch>
            <a:fillRect/>
          </a:stretch>
        </p:blipFill>
        <p:spPr>
          <a:xfrm>
            <a:off x="3351625" y="0"/>
            <a:ext cx="5792375" cy="6858000"/>
          </a:xfrm>
          <a:prstGeom prst="rect">
            <a:avLst/>
          </a:prstGeom>
          <a:noFill/>
        </p:spPr>
      </p:pic>
      <p:sp>
        <p:nvSpPr>
          <p:cNvPr id="5" name="TextBox 4"/>
          <p:cNvSpPr txBox="1"/>
          <p:nvPr/>
        </p:nvSpPr>
        <p:spPr>
          <a:xfrm>
            <a:off x="152399" y="191869"/>
            <a:ext cx="5029201" cy="2354491"/>
          </a:xfrm>
          <a:prstGeom prst="rect">
            <a:avLst/>
          </a:prstGeom>
          <a:noFill/>
        </p:spPr>
        <p:txBody>
          <a:bodyPr wrap="square" rtlCol="0">
            <a:spAutoFit/>
          </a:bodyPr>
          <a:lstStyle/>
          <a:p>
            <a:r>
              <a:rPr lang="en-US" sz="4900" b="1" dirty="0" smtClean="0">
                <a:solidFill>
                  <a:srgbClr val="FFFFFF"/>
                </a:solidFill>
                <a:latin typeface="Adobe Garamond Pro"/>
                <a:cs typeface="Adobe Garamond Pro"/>
              </a:rPr>
              <a:t>Characteristics of first and Second Woe</a:t>
            </a:r>
            <a:endParaRPr lang="en-US" sz="4900" b="1" dirty="0">
              <a:solidFill>
                <a:srgbClr val="FFFFFF"/>
              </a:solidFill>
              <a:latin typeface="Adobe Garamond Pro"/>
              <a:cs typeface="Adobe Garamond Pro"/>
            </a:endParaRPr>
          </a:p>
        </p:txBody>
      </p:sp>
      <p:sp>
        <p:nvSpPr>
          <p:cNvPr id="6" name="TextBox 5"/>
          <p:cNvSpPr txBox="1"/>
          <p:nvPr/>
        </p:nvSpPr>
        <p:spPr>
          <a:xfrm>
            <a:off x="152399" y="3505200"/>
            <a:ext cx="2819401" cy="2708434"/>
          </a:xfrm>
          <a:prstGeom prst="rect">
            <a:avLst/>
          </a:prstGeom>
          <a:noFill/>
        </p:spPr>
        <p:txBody>
          <a:bodyPr wrap="square" rtlCol="0">
            <a:spAutoFit/>
          </a:bodyPr>
          <a:lstStyle/>
          <a:p>
            <a:pPr>
              <a:buFontTx/>
              <a:buChar char="-"/>
            </a:pPr>
            <a:r>
              <a:rPr lang="en-US" sz="3300" b="1" dirty="0" smtClean="0">
                <a:solidFill>
                  <a:srgbClr val="FFFFFF"/>
                </a:solidFill>
                <a:latin typeface="Adobe Garamond Pro"/>
                <a:cs typeface="Adobe Garamond Pro"/>
              </a:rPr>
              <a:t>Islam</a:t>
            </a:r>
          </a:p>
          <a:p>
            <a:endParaRPr lang="en-US" sz="3300" b="1" dirty="0" smtClean="0">
              <a:solidFill>
                <a:srgbClr val="FFFFFF"/>
              </a:solidFill>
              <a:latin typeface="Adobe Garamond Pro"/>
              <a:cs typeface="Adobe Garamond Pro"/>
            </a:endParaRPr>
          </a:p>
          <a:p>
            <a:pPr>
              <a:buFontTx/>
              <a:buChar char="-"/>
            </a:pPr>
            <a:r>
              <a:rPr lang="en-US" sz="3300" b="1" dirty="0" smtClean="0">
                <a:solidFill>
                  <a:srgbClr val="FFFFFF"/>
                </a:solidFill>
                <a:latin typeface="Adobe Garamond Pro"/>
                <a:cs typeface="Adobe Garamond Pro"/>
              </a:rPr>
              <a:t>Sealing</a:t>
            </a:r>
          </a:p>
          <a:p>
            <a:endParaRPr lang="en-US" sz="3300" b="1" dirty="0" smtClean="0">
              <a:solidFill>
                <a:srgbClr val="FFFFFF"/>
              </a:solidFill>
              <a:latin typeface="Adobe Garamond Pro"/>
              <a:cs typeface="Adobe Garamond Pro"/>
            </a:endParaRPr>
          </a:p>
          <a:p>
            <a:pPr>
              <a:buFontTx/>
              <a:buChar char="-"/>
            </a:pPr>
            <a:r>
              <a:rPr lang="en-US" sz="3300" b="1" dirty="0" smtClean="0">
                <a:solidFill>
                  <a:srgbClr val="FFFFFF"/>
                </a:solidFill>
                <a:latin typeface="Adobe Garamond Pro"/>
                <a:cs typeface="Adobe Garamond Pro"/>
              </a:rPr>
              <a:t>Restraint </a:t>
            </a:r>
            <a:endParaRPr lang="en-US" sz="3300" b="1" dirty="0">
              <a:solidFill>
                <a:srgbClr val="FFFFFF"/>
              </a:solidFill>
              <a:latin typeface="Adobe Garamond Pro"/>
              <a:cs typeface="Adobe Garamond P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80218"/>
            <a:ext cx="4572000" cy="5135563"/>
          </a:xfrm>
        </p:spPr>
        <p:txBody>
          <a:bodyPr>
            <a:normAutofit fontScale="92500"/>
          </a:bodyPr>
          <a:lstStyle/>
          <a:p>
            <a:pPr>
              <a:buNone/>
            </a:pPr>
            <a:r>
              <a:rPr lang="en-US" sz="4000" b="1" dirty="0" smtClean="0">
                <a:solidFill>
                  <a:srgbClr val="FFFFFF"/>
                </a:solidFill>
              </a:rPr>
              <a:t>	</a:t>
            </a:r>
            <a:r>
              <a:rPr lang="en-US" sz="4000" b="1" dirty="0" smtClean="0">
                <a:solidFill>
                  <a:srgbClr val="FFFFFF"/>
                </a:solidFill>
                <a:latin typeface="Adobe Garamond Pro"/>
                <a:cs typeface="Adobe Garamond Pro"/>
              </a:rPr>
              <a:t>“</a:t>
            </a:r>
            <a:r>
              <a:rPr lang="en-US" sz="4000" b="1" dirty="0">
                <a:solidFill>
                  <a:srgbClr val="FFFFFF"/>
                </a:solidFill>
                <a:latin typeface="Adobe Garamond Pro"/>
                <a:cs typeface="Adobe Garamond Pro"/>
              </a:rPr>
              <a:t>Every nation, in every region, now has a decision to make. Either you are with us, or you are with the terrorists.</a:t>
            </a:r>
            <a:r>
              <a:rPr lang="en-US" sz="4000" b="1" dirty="0" smtClean="0">
                <a:solidFill>
                  <a:srgbClr val="FFFFFF"/>
                </a:solidFill>
                <a:latin typeface="Adobe Garamond Pro"/>
                <a:cs typeface="Adobe Garamond Pro"/>
              </a:rPr>
              <a:t>”</a:t>
            </a:r>
          </a:p>
          <a:p>
            <a:pPr>
              <a:buNone/>
            </a:pPr>
            <a:endParaRPr lang="en-US" sz="4000" b="1" dirty="0" smtClean="0">
              <a:solidFill>
                <a:srgbClr val="FFFFFF"/>
              </a:solidFill>
              <a:latin typeface="Adobe Garamond Pro"/>
              <a:cs typeface="Adobe Garamond Pro"/>
            </a:endParaRPr>
          </a:p>
          <a:p>
            <a:pPr>
              <a:buNone/>
            </a:pPr>
            <a:r>
              <a:rPr lang="en-US" sz="4000" b="1" dirty="0" smtClean="0">
                <a:solidFill>
                  <a:srgbClr val="FFFFFF"/>
                </a:solidFill>
                <a:latin typeface="Adobe Garamond Pro"/>
                <a:cs typeface="Adobe Garamond Pro"/>
              </a:rPr>
              <a:t>{George Bush - 2001}</a:t>
            </a:r>
            <a:r>
              <a:rPr lang="en-US" sz="4000" b="1" dirty="0" smtClean="0">
                <a:solidFill>
                  <a:srgbClr val="FFFFFF"/>
                </a:solidFill>
                <a:latin typeface="Adobe Garamond Pro"/>
                <a:cs typeface="Adobe Garamond Pro"/>
              </a:rPr>
              <a:t> </a:t>
            </a:r>
            <a:endParaRPr lang="en-US" sz="4000" b="1" dirty="0">
              <a:solidFill>
                <a:srgbClr val="FFFFFF"/>
              </a:solidFill>
              <a:latin typeface="Adobe Garamond Pro"/>
              <a:cs typeface="Adobe Garamond Pro"/>
            </a:endParaRPr>
          </a:p>
        </p:txBody>
      </p:sp>
      <p:pic>
        <p:nvPicPr>
          <p:cNvPr id="5" name="Picture 4"/>
          <p:cNvPicPr>
            <a:picLocks noChangeAspect="1"/>
          </p:cNvPicPr>
          <p:nvPr/>
        </p:nvPicPr>
        <p:blipFill>
          <a:blip r:embed="rId2"/>
          <a:stretch>
            <a:fillRect/>
          </a:stretch>
        </p:blipFill>
        <p:spPr>
          <a:xfrm>
            <a:off x="5334000" y="3048000"/>
            <a:ext cx="3810000" cy="381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latin typeface="Adobe Garamond Pro"/>
                <a:cs typeface="Adobe Garamond Pro"/>
              </a:rPr>
              <a:t>The East Wind Today</a:t>
            </a:r>
            <a:endParaRPr lang="en-US" b="1" dirty="0">
              <a:solidFill>
                <a:srgbClr val="FFFFFF"/>
              </a:solidFill>
              <a:latin typeface="Adobe Garamond Pro"/>
              <a:cs typeface="Adobe Garamond Pro"/>
            </a:endParaRPr>
          </a:p>
        </p:txBody>
      </p:sp>
      <p:pic>
        <p:nvPicPr>
          <p:cNvPr id="25602" name="Picture 2" descr="InsertedImage"/>
          <p:cNvPicPr>
            <a:picLocks noChangeAspect="1"/>
          </p:cNvPicPr>
          <p:nvPr/>
        </p:nvPicPr>
        <p:blipFill>
          <a:blip r:embed="rId2"/>
          <a:srcRect/>
          <a:stretch>
            <a:fillRect/>
          </a:stretch>
        </p:blipFill>
        <p:spPr bwMode="auto">
          <a:xfrm>
            <a:off x="5105400" y="1486184"/>
            <a:ext cx="3876519" cy="4838416"/>
          </a:xfrm>
          <a:prstGeom prst="rect">
            <a:avLst/>
          </a:prstGeom>
          <a:noFill/>
          <a:ln w="12700">
            <a:noFill/>
            <a:miter lim="0"/>
            <a:headEnd/>
            <a:tailEnd/>
          </a:ln>
          <a:effectLst/>
        </p:spPr>
      </p:pic>
      <p:sp>
        <p:nvSpPr>
          <p:cNvPr id="5" name="TextBox 4"/>
          <p:cNvSpPr txBox="1"/>
          <p:nvPr/>
        </p:nvSpPr>
        <p:spPr>
          <a:xfrm>
            <a:off x="152400" y="1295400"/>
            <a:ext cx="4953000" cy="5355313"/>
          </a:xfrm>
          <a:prstGeom prst="rect">
            <a:avLst/>
          </a:prstGeom>
          <a:noFill/>
        </p:spPr>
        <p:txBody>
          <a:bodyPr wrap="square" rtlCol="0">
            <a:spAutoFit/>
          </a:bodyPr>
          <a:lstStyle/>
          <a:p>
            <a:r>
              <a:rPr lang="en-US" b="1" dirty="0">
                <a:solidFill>
                  <a:schemeClr val="bg1"/>
                </a:solidFill>
                <a:latin typeface="Adobe Garamond Pro"/>
                <a:cs typeface="Adobe Garamond Pro"/>
              </a:rPr>
              <a:t>“How comes the word that I have declared that New York is to be swept away by a tidal wave? This I have never said. I have said, as I looked at the great buildings going up there, story after story, 'What terrible scenes will take place when the Lord shall </a:t>
            </a:r>
            <a:r>
              <a:rPr lang="en-US" b="1" dirty="0">
                <a:solidFill>
                  <a:srgbClr val="FF0000"/>
                </a:solidFill>
                <a:latin typeface="Adobe Garamond Pro"/>
                <a:cs typeface="Adobe Garamond Pro"/>
              </a:rPr>
              <a:t>arise</a:t>
            </a:r>
            <a:r>
              <a:rPr lang="en-US" b="1" dirty="0">
                <a:solidFill>
                  <a:schemeClr val="bg1"/>
                </a:solidFill>
                <a:latin typeface="Adobe Garamond Pro"/>
                <a:cs typeface="Adobe Garamond Pro"/>
              </a:rPr>
              <a:t> to shake terribly the earth! Then the words of Rev. 18:1-3 will be fulfilled.' The whole of the eighteenth chapter of Revelation is a warning of what is coming on the earth. But I have no light in particular in regard to what is coming on New York, only that I know that one day the great buildings there will be thrown down by the turning and overturning of God's power. From the light given me, I know that destruction is in the world. One word from the Lord, one touch of his mighty power, and these massive structures will fall</a:t>
            </a:r>
            <a:r>
              <a:rPr lang="en-US" b="1" dirty="0" smtClean="0">
                <a:solidFill>
                  <a:schemeClr val="bg1"/>
                </a:solidFill>
                <a:latin typeface="Adobe Garamond Pro"/>
                <a:cs typeface="Adobe Garamond Pro"/>
              </a:rPr>
              <a:t>. </a:t>
            </a:r>
            <a:r>
              <a:rPr lang="en-US" b="1" dirty="0" smtClean="0">
                <a:solidFill>
                  <a:srgbClr val="FF0000"/>
                </a:solidFill>
                <a:latin typeface="Adobe Garamond Pro"/>
                <a:cs typeface="Adobe Garamond Pro"/>
              </a:rPr>
              <a:t>Scenes will take place the fearfulness of which we cannot imagine</a:t>
            </a:r>
            <a:r>
              <a:rPr lang="en-US" b="1" dirty="0" smtClean="0">
                <a:solidFill>
                  <a:schemeClr val="bg1"/>
                </a:solidFill>
                <a:latin typeface="Adobe Garamond Pro"/>
                <a:cs typeface="Adobe Garamond Pro"/>
              </a:rPr>
              <a:t>." </a:t>
            </a:r>
            <a:r>
              <a:rPr lang="en-US" b="1" dirty="0">
                <a:solidFill>
                  <a:schemeClr val="bg1"/>
                </a:solidFill>
                <a:latin typeface="Adobe Garamond Pro"/>
                <a:cs typeface="Adobe Garamond Pro"/>
              </a:rPr>
              <a:t>{Review and Herald, July 5, 1906 par. 14, and Life Sketches 411.5}</a:t>
            </a:r>
            <a:endParaRPr lang="en-GB" b="1" dirty="0">
              <a:solidFill>
                <a:schemeClr val="bg1"/>
              </a:solidFill>
              <a:latin typeface="Adobe Garamond Pro"/>
              <a:cs typeface="Adobe Garamond Pro"/>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17720" cy="6857999"/>
          </a:xfrm>
        </p:spPr>
        <p:txBody>
          <a:bodyPr>
            <a:normAutofit fontScale="70000" lnSpcReduction="20000"/>
          </a:bodyPr>
          <a:lstStyle/>
          <a:p>
            <a:pPr>
              <a:buNone/>
            </a:pPr>
            <a:r>
              <a:rPr lang="en-GB" sz="3429" b="1" dirty="0" smtClean="0">
                <a:solidFill>
                  <a:schemeClr val="bg1"/>
                </a:solidFill>
                <a:latin typeface="Adobe Garamond Pro"/>
                <a:cs typeface="Adobe Garamond Pro"/>
              </a:rPr>
              <a:t>	</a:t>
            </a:r>
            <a:r>
              <a:rPr sz="3429" b="1" dirty="0" smtClean="0">
                <a:solidFill>
                  <a:schemeClr val="bg1"/>
                </a:solidFill>
                <a:latin typeface="Adobe Garamond Pro"/>
                <a:cs typeface="Adobe Garamond Pro"/>
              </a:rPr>
              <a:t>“</a:t>
            </a:r>
            <a:r>
              <a:rPr sz="3429" b="1" dirty="0" smtClean="0">
                <a:solidFill>
                  <a:schemeClr val="bg1"/>
                </a:solidFill>
                <a:latin typeface="Adobe Garamond Pro"/>
                <a:cs typeface="Adobe Garamond Pro"/>
              </a:rPr>
              <a:t>Angels are holding the four winds, which are represented as an </a:t>
            </a:r>
            <a:r>
              <a:rPr sz="3429" b="1" u="sng" dirty="0" smtClean="0">
                <a:solidFill>
                  <a:schemeClr val="bg1"/>
                </a:solidFill>
                <a:latin typeface="Adobe Garamond Pro"/>
                <a:cs typeface="Adobe Garamond Pro"/>
              </a:rPr>
              <a:t>angry horse </a:t>
            </a:r>
            <a:r>
              <a:rPr sz="3429" b="1" dirty="0" smtClean="0">
                <a:solidFill>
                  <a:schemeClr val="bg1"/>
                </a:solidFill>
                <a:latin typeface="Adobe Garamond Pro"/>
                <a:cs typeface="Adobe Garamond Pro"/>
              </a:rPr>
              <a:t>seeking to break loose and rush over the face of the whole earth, bearing destruction and death in its path... While their hands were loosening, and the four winds were about to blow, the merciful eye of Jesus gazed on the remnant that were not sealed, and He raised His hands to the Father and pleaded with Him that He had spilled His blood for them. Then another angel was commissioned to fly swiftly to the four angels and bid them hold until the servants of God were sealed with the seal of the living God in their foreheads.</a:t>
            </a:r>
            <a:r>
              <a:rPr sz="3429" b="1" dirty="0" smtClean="0">
                <a:solidFill>
                  <a:schemeClr val="bg1"/>
                </a:solidFill>
                <a:latin typeface="Adobe Garamond Pro"/>
                <a:cs typeface="Adobe Garamond Pro"/>
              </a:rPr>
              <a:t>"</a:t>
            </a:r>
            <a:endParaRPr lang="en-GB" sz="3429" b="1" dirty="0" smtClean="0">
              <a:solidFill>
                <a:schemeClr val="bg1"/>
              </a:solidFill>
              <a:latin typeface="Adobe Garamond Pro"/>
              <a:cs typeface="Adobe Garamond Pro"/>
            </a:endParaRPr>
          </a:p>
          <a:p>
            <a:pPr algn="r">
              <a:buNone/>
            </a:pPr>
            <a:r>
              <a:rPr sz="3429" b="1" dirty="0" smtClean="0">
                <a:solidFill>
                  <a:schemeClr val="bg1"/>
                </a:solidFill>
                <a:latin typeface="Adobe Garamond Pro"/>
                <a:cs typeface="Adobe Garamond Pro"/>
              </a:rPr>
              <a:t> </a:t>
            </a:r>
            <a:r>
              <a:rPr lang="en-GB" sz="3429" b="1" dirty="0" smtClean="0">
                <a:solidFill>
                  <a:schemeClr val="bg1"/>
                </a:solidFill>
                <a:latin typeface="Adobe Garamond Pro"/>
                <a:cs typeface="Adobe Garamond Pro"/>
              </a:rPr>
              <a:t>{</a:t>
            </a:r>
            <a:r>
              <a:rPr sz="3429" b="1" dirty="0" smtClean="0">
                <a:solidFill>
                  <a:schemeClr val="bg1"/>
                </a:solidFill>
                <a:latin typeface="Adobe Garamond Pro"/>
                <a:cs typeface="Adobe Garamond Pro"/>
              </a:rPr>
              <a:t>My </a:t>
            </a:r>
            <a:r>
              <a:rPr sz="3429" b="1" dirty="0" smtClean="0">
                <a:solidFill>
                  <a:schemeClr val="bg1"/>
                </a:solidFill>
                <a:latin typeface="Adobe Garamond Pro"/>
                <a:cs typeface="Adobe Garamond Pro"/>
              </a:rPr>
              <a:t>Life Today, </a:t>
            </a:r>
            <a:r>
              <a:rPr sz="3429" b="1" dirty="0" smtClean="0">
                <a:solidFill>
                  <a:schemeClr val="bg1"/>
                </a:solidFill>
                <a:latin typeface="Adobe Garamond Pro"/>
                <a:cs typeface="Adobe Garamond Pro"/>
              </a:rPr>
              <a:t>308</a:t>
            </a:r>
            <a:r>
              <a:rPr lang="en-GB" sz="3429" b="1" dirty="0" smtClean="0">
                <a:solidFill>
                  <a:schemeClr val="bg1"/>
                </a:solidFill>
                <a:latin typeface="Adobe Garamond Pro"/>
                <a:cs typeface="Adobe Garamond Pro"/>
              </a:rPr>
              <a:t>}</a:t>
            </a:r>
            <a:endParaRPr sz="3429" b="1" dirty="0" smtClean="0">
              <a:solidFill>
                <a:schemeClr val="bg1"/>
              </a:solidFill>
              <a:latin typeface="Adobe Garamond Pro"/>
              <a:cs typeface="Adobe Garamond Pro"/>
            </a:endParaRPr>
          </a:p>
          <a:p>
            <a:endParaRPr lang="en-US" dirty="0"/>
          </a:p>
        </p:txBody>
      </p:sp>
      <p:pic>
        <p:nvPicPr>
          <p:cNvPr id="5" name="Picture 4"/>
          <p:cNvPicPr>
            <a:picLocks noChangeAspect="1"/>
          </p:cNvPicPr>
          <p:nvPr/>
        </p:nvPicPr>
        <p:blipFill>
          <a:blip r:embed="rId2"/>
          <a:stretch>
            <a:fillRect/>
          </a:stretch>
        </p:blipFill>
        <p:spPr>
          <a:xfrm>
            <a:off x="4617720" y="0"/>
            <a:ext cx="452628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age-10-earthquake-causes-tsunami-in-japan-896965114.jpg"/>
          <p:cNvPicPr>
            <a:picLocks noChangeAspect="1"/>
          </p:cNvPicPr>
          <p:nvPr/>
        </p:nvPicPr>
        <p:blipFill>
          <a:blip r:embed="rId2"/>
          <a:stretch>
            <a:fillRect/>
          </a:stretch>
        </p:blipFill>
        <p:spPr>
          <a:xfrm>
            <a:off x="-55756" y="0"/>
            <a:ext cx="9199756" cy="6858000"/>
          </a:xfrm>
          <a:prstGeom prst="rect">
            <a:avLst/>
          </a:prstGeom>
        </p:spPr>
      </p:pic>
      <p:sp>
        <p:nvSpPr>
          <p:cNvPr id="5" name="TextBox 4"/>
          <p:cNvSpPr txBox="1"/>
          <p:nvPr/>
        </p:nvSpPr>
        <p:spPr>
          <a:xfrm>
            <a:off x="228600" y="6096000"/>
            <a:ext cx="2590800" cy="369332"/>
          </a:xfrm>
          <a:prstGeom prst="rect">
            <a:avLst/>
          </a:prstGeom>
          <a:noFill/>
        </p:spPr>
        <p:txBody>
          <a:bodyPr wrap="square" rtlCol="0">
            <a:spAutoFit/>
          </a:bodyPr>
          <a:lstStyle/>
          <a:p>
            <a:r>
              <a:rPr lang="en-US" dirty="0" smtClean="0"/>
              <a:t>Japan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ecord snowfall2010.jpg"/>
          <p:cNvPicPr>
            <a:picLocks noChangeAspect="1"/>
          </p:cNvPicPr>
          <p:nvPr/>
        </p:nvPicPr>
        <p:blipFill>
          <a:blip r:embed="rId2"/>
          <a:stretch>
            <a:fillRect/>
          </a:stretch>
        </p:blipFill>
        <p:spPr>
          <a:xfrm>
            <a:off x="0" y="-1"/>
            <a:ext cx="9144000" cy="6858001"/>
          </a:xfrm>
          <a:prstGeom prst="rect">
            <a:avLst/>
          </a:prstGeom>
        </p:spPr>
      </p:pic>
      <p:sp>
        <p:nvSpPr>
          <p:cNvPr id="5" name="TextBox 4"/>
          <p:cNvSpPr txBox="1"/>
          <p:nvPr/>
        </p:nvSpPr>
        <p:spPr>
          <a:xfrm>
            <a:off x="609600" y="533400"/>
            <a:ext cx="3962400" cy="1384995"/>
          </a:xfrm>
          <a:prstGeom prst="rect">
            <a:avLst/>
          </a:prstGeom>
          <a:noFill/>
        </p:spPr>
        <p:txBody>
          <a:bodyPr wrap="square" rtlCol="0">
            <a:spAutoFit/>
          </a:bodyPr>
          <a:lstStyle/>
          <a:p>
            <a:r>
              <a:rPr lang="en-US" sz="4200" b="1" dirty="0" smtClean="0">
                <a:latin typeface="Adobe Garamond Pro"/>
                <a:cs typeface="Adobe Garamond Pro"/>
              </a:rPr>
              <a:t>Record Snowfall in the States</a:t>
            </a:r>
            <a:endParaRPr lang="en-US" sz="4200" b="1" dirty="0">
              <a:latin typeface="Adobe Garamond Pro"/>
              <a:cs typeface="Adobe Garamond Pro"/>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769637_BG1.jpg"/>
          <p:cNvPicPr>
            <a:picLocks noGrp="1" noChangeAspect="1"/>
          </p:cNvPicPr>
          <p:nvPr>
            <p:ph idx="1"/>
          </p:nvPr>
        </p:nvPicPr>
        <p:blipFill>
          <a:blip r:embed="rId2"/>
          <a:stretch>
            <a:fillRect/>
          </a:stretch>
        </p:blipFill>
        <p:spPr>
          <a:xfrm>
            <a:off x="0" y="-106362"/>
            <a:ext cx="9144000" cy="69643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648200" cy="6463309"/>
          </a:xfrm>
          <a:prstGeom prst="rect">
            <a:avLst/>
          </a:prstGeom>
          <a:noFill/>
        </p:spPr>
        <p:txBody>
          <a:bodyPr wrap="square" rtlCol="0">
            <a:spAutoFit/>
          </a:bodyPr>
          <a:lstStyle/>
          <a:p>
            <a:r>
              <a:rPr b="1" dirty="0" smtClean="0">
                <a:latin typeface="Adobe Garamond Pro"/>
                <a:cs typeface="Adobe Garamond Pro"/>
              </a:rPr>
              <a:t>The earthquake that struck Chile was so powerful that it appears to have jolted Earth's axis into a new position and increased our planet's rotation speed. </a:t>
            </a:r>
            <a:br>
              <a:rPr b="1" dirty="0" smtClean="0">
                <a:latin typeface="Adobe Garamond Pro"/>
                <a:cs typeface="Adobe Garamond Pro"/>
              </a:rPr>
            </a:br>
            <a:r>
              <a:rPr b="1" dirty="0" smtClean="0">
                <a:latin typeface="Adobe Garamond Pro"/>
                <a:cs typeface="Adobe Garamond Pro"/>
              </a:rPr>
              <a:t/>
            </a:r>
            <a:br>
              <a:rPr b="1" dirty="0" smtClean="0">
                <a:latin typeface="Adobe Garamond Pro"/>
                <a:cs typeface="Adobe Garamond Pro"/>
              </a:rPr>
            </a:br>
            <a:r>
              <a:rPr b="1" dirty="0" smtClean="0">
                <a:latin typeface="Adobe Garamond Pro"/>
                <a:cs typeface="Adobe Garamond Pro"/>
              </a:rPr>
              <a:t>Calculations by a research scientist at NASA's Jet Propulsion Laboratory indicate the earthquake shortened the length of a day on Earth by more than one-millionth of a second. </a:t>
            </a:r>
            <a:br>
              <a:rPr b="1" dirty="0" smtClean="0">
                <a:latin typeface="Adobe Garamond Pro"/>
                <a:cs typeface="Adobe Garamond Pro"/>
              </a:rPr>
            </a:br>
            <a:r>
              <a:rPr b="1" dirty="0" smtClean="0">
                <a:latin typeface="Adobe Garamond Pro"/>
                <a:cs typeface="Adobe Garamond Pro"/>
              </a:rPr>
              <a:t/>
            </a:r>
            <a:br>
              <a:rPr b="1" dirty="0" smtClean="0">
                <a:latin typeface="Adobe Garamond Pro"/>
                <a:cs typeface="Adobe Garamond Pro"/>
              </a:rPr>
            </a:br>
            <a:r>
              <a:rPr b="1" dirty="0" smtClean="0">
                <a:latin typeface="Adobe Garamond Pro"/>
                <a:cs typeface="Adobe Garamond Pro"/>
              </a:rPr>
              <a:t>The U.S. space agency's Richard Gross used a complex mathematical model to simulate the earthquake's effect.  He estimates that our days are now 0.00000126 seconds shorter than they were last week. That's 1.26 microseconds, or millionths of a second, and Gross says the change will be permanent. </a:t>
            </a:r>
            <a:br>
              <a:rPr b="1" dirty="0" smtClean="0">
                <a:latin typeface="Adobe Garamond Pro"/>
                <a:cs typeface="Adobe Garamond Pro"/>
              </a:rPr>
            </a:br>
            <a:r>
              <a:rPr b="1" dirty="0" smtClean="0">
                <a:latin typeface="Adobe Garamond Pro"/>
                <a:cs typeface="Adobe Garamond Pro"/>
              </a:rPr>
              <a:t/>
            </a:r>
            <a:br>
              <a:rPr b="1" dirty="0" smtClean="0">
                <a:latin typeface="Adobe Garamond Pro"/>
                <a:cs typeface="Adobe Garamond Pro"/>
              </a:rPr>
            </a:br>
            <a:r>
              <a:rPr b="1" dirty="0" smtClean="0">
                <a:latin typeface="Adobe Garamond Pro"/>
                <a:cs typeface="Adobe Garamond Pro"/>
              </a:rPr>
              <a:t>Earth's axis also was pushed about eight centimeters away from its normal position by the earthquake on Saturday - one centimeter more than the displacement produced by the mighty Sumatra earthquake of December 2004. </a:t>
            </a:r>
            <a:endParaRPr lang="en-US" b="1" dirty="0">
              <a:latin typeface="Adobe Garamond Pro"/>
              <a:cs typeface="Adobe Garamond Pro"/>
            </a:endParaRPr>
          </a:p>
        </p:txBody>
      </p:sp>
      <p:pic>
        <p:nvPicPr>
          <p:cNvPr id="5" name="Picture 4" descr="earthquake chilie.jpg"/>
          <p:cNvPicPr>
            <a:picLocks noChangeAspect="1"/>
          </p:cNvPicPr>
          <p:nvPr/>
        </p:nvPicPr>
        <p:blipFill>
          <a:blip r:embed="rId2"/>
          <a:stretch>
            <a:fillRect/>
          </a:stretch>
        </p:blipFill>
        <p:spPr>
          <a:xfrm>
            <a:off x="5486400" y="533400"/>
            <a:ext cx="2667000" cy="2667000"/>
          </a:xfrm>
          <a:prstGeom prst="rect">
            <a:avLst/>
          </a:prstGeom>
        </p:spPr>
      </p:pic>
      <p:pic>
        <p:nvPicPr>
          <p:cNvPr id="6" name="Picture 5" descr="Chile-quake.jpg"/>
          <p:cNvPicPr>
            <a:picLocks noChangeAspect="1"/>
          </p:cNvPicPr>
          <p:nvPr/>
        </p:nvPicPr>
        <p:blipFill>
          <a:blip r:embed="rId3"/>
          <a:stretch>
            <a:fillRect/>
          </a:stretch>
        </p:blipFill>
        <p:spPr>
          <a:xfrm>
            <a:off x="5029200" y="3948709"/>
            <a:ext cx="3810000" cy="2514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8600" y="2895600"/>
            <a:ext cx="8763000" cy="3170099"/>
          </a:xfrm>
          <a:prstGeom prst="rect">
            <a:avLst/>
          </a:prstGeom>
          <a:noFill/>
        </p:spPr>
        <p:txBody>
          <a:bodyPr wrap="square" rtlCol="0">
            <a:spAutoFit/>
          </a:bodyPr>
          <a:lstStyle/>
          <a:p>
            <a:r>
              <a:rPr lang="en-US" sz="4000" b="1" dirty="0">
                <a:solidFill>
                  <a:srgbClr val="FFFFFF"/>
                </a:solidFill>
                <a:latin typeface="Adobe Garamond Pro"/>
                <a:cs typeface="Adobe Garamond Pro"/>
              </a:rPr>
              <a:t>“Each of the ancient prophets spoke less for their own time than for ours, so that their prophesying is in force for us.”</a:t>
            </a:r>
            <a:r>
              <a:rPr lang="en-US" sz="4000" b="1" dirty="0" smtClean="0">
                <a:solidFill>
                  <a:srgbClr val="FFFFFF"/>
                </a:solidFill>
                <a:latin typeface="Adobe Garamond Pro"/>
                <a:cs typeface="Adobe Garamond Pro"/>
              </a:rPr>
              <a:t> </a:t>
            </a:r>
          </a:p>
          <a:p>
            <a:pPr algn="r"/>
            <a:endParaRPr lang="en-US" sz="4000" b="1" dirty="0">
              <a:solidFill>
                <a:srgbClr val="FFFFFF"/>
              </a:solidFill>
              <a:latin typeface="Adobe Garamond Pro"/>
              <a:cs typeface="Adobe Garamond Pro"/>
            </a:endParaRPr>
          </a:p>
          <a:p>
            <a:pPr algn="r"/>
            <a:r>
              <a:rPr lang="en-US" sz="4000" b="1" dirty="0" smtClean="0">
                <a:solidFill>
                  <a:srgbClr val="FFFFFF"/>
                </a:solidFill>
                <a:latin typeface="Adobe Garamond Pro"/>
                <a:cs typeface="Adobe Garamond Pro"/>
              </a:rPr>
              <a:t>{</a:t>
            </a:r>
            <a:r>
              <a:rPr lang="en-US" sz="4000" b="1" dirty="0">
                <a:solidFill>
                  <a:srgbClr val="FFFFFF"/>
                </a:solidFill>
                <a:latin typeface="Adobe Garamond Pro"/>
                <a:cs typeface="Adobe Garamond Pro"/>
              </a:rPr>
              <a:t>3Selected Messages 338.1}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331" y="-1"/>
            <a:ext cx="9171332" cy="685800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152400"/>
            <a:ext cx="9261997" cy="7010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1636522"/>
            <a:ext cx="9296400" cy="5221478"/>
          </a:xfrm>
          <a:prstGeom prst="rect">
            <a:avLst/>
          </a:prstGeom>
        </p:spPr>
      </p:pic>
      <p:pic>
        <p:nvPicPr>
          <p:cNvPr id="7" name="Picture 6"/>
          <p:cNvPicPr>
            <a:picLocks noChangeAspect="1"/>
          </p:cNvPicPr>
          <p:nvPr/>
        </p:nvPicPr>
        <p:blipFill>
          <a:blip r:embed="rId3"/>
          <a:stretch>
            <a:fillRect/>
          </a:stretch>
        </p:blipFill>
        <p:spPr>
          <a:xfrm>
            <a:off x="0" y="0"/>
            <a:ext cx="4445000" cy="3175000"/>
          </a:xfrm>
          <a:prstGeom prst="rect">
            <a:avLst/>
          </a:prstGeom>
        </p:spPr>
      </p:pic>
      <p:pic>
        <p:nvPicPr>
          <p:cNvPr id="5" name="Picture 4"/>
          <p:cNvPicPr>
            <a:picLocks noChangeAspect="1"/>
          </p:cNvPicPr>
          <p:nvPr/>
        </p:nvPicPr>
        <p:blipFill>
          <a:blip r:embed="rId4"/>
          <a:stretch>
            <a:fillRect/>
          </a:stretch>
        </p:blipFill>
        <p:spPr>
          <a:xfrm>
            <a:off x="4191000" y="0"/>
            <a:ext cx="4953000" cy="31946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9500" y="812800"/>
            <a:ext cx="6985000" cy="5232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4488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219200"/>
            <a:ext cx="9144000" cy="40787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9665" y="0"/>
            <a:ext cx="9124335" cy="6858000"/>
          </a:xfrm>
          <a:prstGeom prst="rect">
            <a:avLst/>
          </a:prstGeom>
        </p:spPr>
      </p:pic>
      <p:sp>
        <p:nvSpPr>
          <p:cNvPr id="6" name="TextBox 5"/>
          <p:cNvSpPr txBox="1"/>
          <p:nvPr/>
        </p:nvSpPr>
        <p:spPr>
          <a:xfrm>
            <a:off x="457200" y="4724400"/>
            <a:ext cx="2971800" cy="1107996"/>
          </a:xfrm>
          <a:prstGeom prst="rect">
            <a:avLst/>
          </a:prstGeom>
          <a:noFill/>
        </p:spPr>
        <p:txBody>
          <a:bodyPr wrap="square" rtlCol="0">
            <a:spAutoFit/>
          </a:bodyPr>
          <a:lstStyle/>
          <a:p>
            <a:r>
              <a:rPr lang="en-US" sz="3300" b="1" dirty="0" smtClean="0">
                <a:latin typeface="Adobe Garamond Pro"/>
                <a:cs typeface="Adobe Garamond Pro"/>
              </a:rPr>
              <a:t>Distress of Nations</a:t>
            </a:r>
            <a:endParaRPr lang="en-US" sz="3300" b="1" dirty="0">
              <a:latin typeface="Adobe Garamond Pro"/>
              <a:cs typeface="Adobe Garamond Pr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8600"/>
            <a:ext cx="3810000" cy="3746500"/>
          </a:xfrm>
          <a:prstGeom prst="rect">
            <a:avLst/>
          </a:prstGeom>
        </p:spPr>
      </p:pic>
      <p:pic>
        <p:nvPicPr>
          <p:cNvPr id="5" name="Picture 4"/>
          <p:cNvPicPr>
            <a:picLocks noChangeAspect="1"/>
          </p:cNvPicPr>
          <p:nvPr/>
        </p:nvPicPr>
        <p:blipFill>
          <a:blip r:embed="rId3"/>
          <a:stretch>
            <a:fillRect/>
          </a:stretch>
        </p:blipFill>
        <p:spPr>
          <a:xfrm>
            <a:off x="838200" y="1447800"/>
            <a:ext cx="7620000" cy="50419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89794" name="Picture 4" descr="n630387854_935599_1881"/>
          <p:cNvPicPr>
            <a:picLocks noChangeAspect="1" noChangeArrowheads="1"/>
          </p:cNvPicPr>
          <p:nvPr/>
        </p:nvPicPr>
        <p:blipFill>
          <a:blip r:embed="rId3"/>
          <a:srcRect/>
          <a:stretch>
            <a:fillRect/>
          </a:stretch>
        </p:blipFill>
        <p:spPr bwMode="auto">
          <a:xfrm>
            <a:off x="0" y="0"/>
            <a:ext cx="5761038" cy="3814763"/>
          </a:xfrm>
          <a:prstGeom prst="rect">
            <a:avLst/>
          </a:prstGeom>
          <a:noFill/>
          <a:ln w="9525">
            <a:noFill/>
            <a:miter lim="800000"/>
            <a:headEnd/>
            <a:tailEnd/>
          </a:ln>
        </p:spPr>
      </p:pic>
      <p:pic>
        <p:nvPicPr>
          <p:cNvPr id="289795" name="Picture 5" descr="n630387854_935600_2093"/>
          <p:cNvPicPr>
            <a:picLocks noChangeAspect="1" noChangeArrowheads="1"/>
          </p:cNvPicPr>
          <p:nvPr/>
        </p:nvPicPr>
        <p:blipFill>
          <a:blip r:embed="rId4"/>
          <a:srcRect/>
          <a:stretch>
            <a:fillRect/>
          </a:stretch>
        </p:blipFill>
        <p:spPr bwMode="auto">
          <a:xfrm>
            <a:off x="3937000" y="3390900"/>
            <a:ext cx="52070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91842" name="Picture 4" descr="n630387854_935606_3297"/>
          <p:cNvPicPr>
            <a:picLocks noChangeAspect="1" noChangeArrowheads="1"/>
          </p:cNvPicPr>
          <p:nvPr/>
        </p:nvPicPr>
        <p:blipFill>
          <a:blip r:embed="rId3"/>
          <a:srcRect/>
          <a:stretch>
            <a:fillRect/>
          </a:stretch>
        </p:blipFill>
        <p:spPr bwMode="auto">
          <a:xfrm>
            <a:off x="468313" y="188913"/>
            <a:ext cx="3098800" cy="4343400"/>
          </a:xfrm>
          <a:prstGeom prst="rect">
            <a:avLst/>
          </a:prstGeom>
          <a:noFill/>
          <a:ln w="9525">
            <a:noFill/>
            <a:miter lim="800000"/>
            <a:headEnd/>
            <a:tailEnd/>
          </a:ln>
        </p:spPr>
      </p:pic>
      <p:pic>
        <p:nvPicPr>
          <p:cNvPr id="291843" name="Picture 5" descr="n630387854_935604_2851"/>
          <p:cNvPicPr>
            <a:picLocks noChangeAspect="1" noChangeArrowheads="1"/>
          </p:cNvPicPr>
          <p:nvPr/>
        </p:nvPicPr>
        <p:blipFill>
          <a:blip r:embed="rId4"/>
          <a:srcRect/>
          <a:stretch>
            <a:fillRect/>
          </a:stretch>
        </p:blipFill>
        <p:spPr bwMode="auto">
          <a:xfrm>
            <a:off x="4211638" y="2349500"/>
            <a:ext cx="40640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InsertedImage"/>
          <p:cNvPicPr>
            <a:picLocks noChangeAspect="1"/>
          </p:cNvPicPr>
          <p:nvPr/>
        </p:nvPicPr>
        <p:blipFill>
          <a:blip r:embed="rId2"/>
          <a:srcRect/>
          <a:stretch>
            <a:fillRect/>
          </a:stretch>
        </p:blipFill>
        <p:spPr bwMode="auto">
          <a:xfrm>
            <a:off x="0" y="-1"/>
            <a:ext cx="9144000" cy="5485593"/>
          </a:xfrm>
          <a:prstGeom prst="rect">
            <a:avLst/>
          </a:prstGeom>
          <a:noFill/>
          <a:ln w="12700">
            <a:noFill/>
            <a:miter lim="0"/>
            <a:headEnd/>
            <a:tailEnd/>
          </a:ln>
          <a:effectLst/>
        </p:spPr>
      </p:pic>
      <p:sp>
        <p:nvSpPr>
          <p:cNvPr id="5" name="TextBox 4"/>
          <p:cNvSpPr txBox="1"/>
          <p:nvPr/>
        </p:nvSpPr>
        <p:spPr>
          <a:xfrm>
            <a:off x="0" y="5565338"/>
            <a:ext cx="9144000" cy="1292662"/>
          </a:xfrm>
          <a:prstGeom prst="rect">
            <a:avLst/>
          </a:prstGeom>
          <a:noFill/>
        </p:spPr>
        <p:txBody>
          <a:bodyPr wrap="square" rtlCol="0">
            <a:spAutoFit/>
          </a:bodyPr>
          <a:lstStyle/>
          <a:p>
            <a:pPr algn="r"/>
            <a:r>
              <a:rPr lang="en-US" sz="2600" b="1" dirty="0">
                <a:latin typeface="Adobe Garamond Pro"/>
                <a:cs typeface="Adobe Garamond Pro"/>
              </a:rPr>
              <a:t>"If we decide to, we are able to move to Europe like LOCUSTS, like bees. We advise you to retreat before you are dealt a disaster," Gaddafi</a:t>
            </a:r>
            <a:endParaRPr lang="en-GB" sz="2600" b="1" dirty="0">
              <a:latin typeface="Adobe Garamond Pro"/>
              <a:cs typeface="Adobe Garamond Pro"/>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93890" name="Picture 4" descr="n630387854_935605_3104"/>
          <p:cNvPicPr>
            <a:picLocks noChangeAspect="1" noChangeArrowheads="1"/>
          </p:cNvPicPr>
          <p:nvPr/>
        </p:nvPicPr>
        <p:blipFill>
          <a:blip r:embed="rId3"/>
          <a:srcRect/>
          <a:stretch>
            <a:fillRect/>
          </a:stretch>
        </p:blipFill>
        <p:spPr bwMode="auto">
          <a:xfrm>
            <a:off x="468313" y="549275"/>
            <a:ext cx="4826000" cy="2984500"/>
          </a:xfrm>
          <a:prstGeom prst="rect">
            <a:avLst/>
          </a:prstGeom>
          <a:noFill/>
          <a:ln w="9525">
            <a:noFill/>
            <a:miter lim="800000"/>
            <a:headEnd/>
            <a:tailEnd/>
          </a:ln>
        </p:spPr>
      </p:pic>
      <p:pic>
        <p:nvPicPr>
          <p:cNvPr id="293891" name="Picture 5" descr="n630387854_935607_3500"/>
          <p:cNvPicPr>
            <a:picLocks noChangeAspect="1" noChangeArrowheads="1"/>
          </p:cNvPicPr>
          <p:nvPr/>
        </p:nvPicPr>
        <p:blipFill>
          <a:blip r:embed="rId4"/>
          <a:srcRect/>
          <a:stretch>
            <a:fillRect/>
          </a:stretch>
        </p:blipFill>
        <p:spPr bwMode="auto">
          <a:xfrm>
            <a:off x="5219700" y="2060575"/>
            <a:ext cx="32385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8953"/>
            <a:ext cx="9144000" cy="3416320"/>
          </a:xfrm>
          <a:prstGeom prst="rect">
            <a:avLst/>
          </a:prstGeom>
          <a:noFill/>
        </p:spPr>
        <p:txBody>
          <a:bodyPr wrap="square" rtlCol="0">
            <a:spAutoFit/>
          </a:bodyPr>
          <a:lstStyle/>
          <a:p>
            <a:r>
              <a:rPr lang="en-US" b="1" dirty="0" smtClean="0">
                <a:latin typeface="Adobe Garamond Pro"/>
                <a:cs typeface="Adobe Garamond Pro"/>
              </a:rPr>
              <a:t>Already the restraining Spirit of God is being withdrawn from the world. Hurricanes, storms, tempests, fire and flood, disasters by sea and land, follow each other in quick succession. Science seeks to explain all these. The signs thickening around us, telling of the near approach of the Son of God, are attributed to any other than the true cause. People cannot discern the sentinel angels restraining the four winds, that they shall not blow until the servants of God are sealed. But when God shall bid His angels loose the winds, there will be such a scene of strife as no pen can picture. {</a:t>
            </a:r>
            <a:r>
              <a:rPr lang="en-US" b="1" dirty="0" err="1" smtClean="0">
                <a:latin typeface="Adobe Garamond Pro"/>
                <a:cs typeface="Adobe Garamond Pro"/>
              </a:rPr>
              <a:t>CTr</a:t>
            </a:r>
            <a:r>
              <a:rPr lang="en-US" b="1" dirty="0" smtClean="0">
                <a:latin typeface="Adobe Garamond Pro"/>
                <a:cs typeface="Adobe Garamond Pro"/>
              </a:rPr>
              <a:t> 316.3} </a:t>
            </a:r>
          </a:p>
          <a:p>
            <a:r>
              <a:rPr lang="en-US" b="1" dirty="0" smtClean="0">
                <a:latin typeface="Adobe Garamond Pro"/>
                <a:cs typeface="Adobe Garamond Pro"/>
              </a:rPr>
              <a:t>We are standing on the threshold of great and solemn events. Prophecy is fast fulfilling. The Lord is at the door. There is soon to open before us a period of overwhelming interest to all who are living. The controversies of the past are to be revived. New controversies will arise. The scenes to be enacted in our world are not even dreamed of. Satan is at work through human agencies. {</a:t>
            </a:r>
            <a:r>
              <a:rPr lang="en-US" b="1" dirty="0" err="1" smtClean="0">
                <a:latin typeface="Adobe Garamond Pro"/>
                <a:cs typeface="Adobe Garamond Pro"/>
              </a:rPr>
              <a:t>CTr</a:t>
            </a:r>
            <a:r>
              <a:rPr lang="en-US" b="1" dirty="0" smtClean="0">
                <a:latin typeface="Adobe Garamond Pro"/>
                <a:cs typeface="Adobe Garamond Pro"/>
              </a:rPr>
              <a:t> 316.4} </a:t>
            </a:r>
          </a:p>
        </p:txBody>
      </p:sp>
      <p:pic>
        <p:nvPicPr>
          <p:cNvPr id="5" name="Picture 4"/>
          <p:cNvPicPr>
            <a:picLocks noChangeAspect="1"/>
          </p:cNvPicPr>
          <p:nvPr/>
        </p:nvPicPr>
        <p:blipFill>
          <a:blip r:embed="rId2"/>
          <a:stretch>
            <a:fillRect/>
          </a:stretch>
        </p:blipFill>
        <p:spPr>
          <a:xfrm>
            <a:off x="0" y="3485273"/>
            <a:ext cx="9144000" cy="337272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aking of the java.jpg"/>
          <p:cNvPicPr>
            <a:picLocks noChangeAspect="1"/>
          </p:cNvPicPr>
          <p:nvPr/>
        </p:nvPicPr>
        <p:blipFill>
          <a:blip r:embed="rId2"/>
          <a:stretch>
            <a:fillRect/>
          </a:stretch>
        </p:blipFill>
        <p:spPr>
          <a:xfrm>
            <a:off x="0" y="-152400"/>
            <a:ext cx="9144000" cy="7010400"/>
          </a:xfrm>
          <a:prstGeom prst="rect">
            <a:avLst/>
          </a:prstGeom>
        </p:spPr>
      </p:pic>
      <p:sp>
        <p:nvSpPr>
          <p:cNvPr id="5" name="TextBox 4"/>
          <p:cNvSpPr txBox="1"/>
          <p:nvPr/>
        </p:nvSpPr>
        <p:spPr>
          <a:xfrm>
            <a:off x="381000" y="5715000"/>
            <a:ext cx="8458200" cy="1107996"/>
          </a:xfrm>
          <a:prstGeom prst="rect">
            <a:avLst/>
          </a:prstGeom>
          <a:noFill/>
        </p:spPr>
        <p:txBody>
          <a:bodyPr wrap="square" rtlCol="0">
            <a:spAutoFit/>
          </a:bodyPr>
          <a:lstStyle/>
          <a:p>
            <a:pPr algn="r"/>
            <a:r>
              <a:rPr lang="en-US" sz="3300" b="1" dirty="0" smtClean="0">
                <a:effectLst>
                  <a:outerShdw blurRad="355600" dist="38100" dir="1560000">
                    <a:srgbClr val="000000">
                      <a:alpha val="91000"/>
                    </a:srgbClr>
                  </a:outerShdw>
                </a:effectLst>
                <a:latin typeface="Adobe Garamond Pro"/>
                <a:cs typeface="Adobe Garamond Pro"/>
              </a:rPr>
              <a:t>Thou </a:t>
            </a:r>
            <a:r>
              <a:rPr lang="en-US" sz="3300" b="1" dirty="0" err="1" smtClean="0">
                <a:effectLst>
                  <a:outerShdw blurRad="355600" dist="38100" dir="1560000">
                    <a:srgbClr val="000000">
                      <a:alpha val="91000"/>
                    </a:srgbClr>
                  </a:outerShdw>
                </a:effectLst>
                <a:latin typeface="Adobe Garamond Pro"/>
                <a:cs typeface="Adobe Garamond Pro"/>
              </a:rPr>
              <a:t>breakest</a:t>
            </a:r>
            <a:r>
              <a:rPr lang="en-US" sz="3300" b="1" dirty="0" smtClean="0">
                <a:effectLst>
                  <a:outerShdw blurRad="355600" dist="38100" dir="1560000">
                    <a:srgbClr val="000000">
                      <a:alpha val="91000"/>
                    </a:srgbClr>
                  </a:outerShdw>
                </a:effectLst>
                <a:latin typeface="Adobe Garamond Pro"/>
                <a:cs typeface="Adobe Garamond Pro"/>
              </a:rPr>
              <a:t> </a:t>
            </a:r>
            <a:r>
              <a:rPr lang="en-US" sz="3300" b="1" dirty="0">
                <a:effectLst>
                  <a:outerShdw blurRad="355600" dist="38100" dir="1560000">
                    <a:srgbClr val="000000">
                      <a:alpha val="91000"/>
                    </a:srgbClr>
                  </a:outerShdw>
                </a:effectLst>
                <a:latin typeface="Adobe Garamond Pro"/>
                <a:cs typeface="Adobe Garamond Pro"/>
              </a:rPr>
              <a:t>the ships of </a:t>
            </a:r>
            <a:r>
              <a:rPr lang="en-US" sz="3300" b="1" dirty="0" err="1">
                <a:effectLst>
                  <a:outerShdw blurRad="355600" dist="38100" dir="1560000">
                    <a:srgbClr val="000000">
                      <a:alpha val="91000"/>
                    </a:srgbClr>
                  </a:outerShdw>
                </a:effectLst>
                <a:latin typeface="Adobe Garamond Pro"/>
                <a:cs typeface="Adobe Garamond Pro"/>
              </a:rPr>
              <a:t>Tarshish</a:t>
            </a:r>
            <a:r>
              <a:rPr lang="en-US" sz="3300" b="1" dirty="0">
                <a:effectLst>
                  <a:outerShdw blurRad="355600" dist="38100" dir="1560000">
                    <a:srgbClr val="000000">
                      <a:alpha val="91000"/>
                    </a:srgbClr>
                  </a:outerShdw>
                </a:effectLst>
                <a:latin typeface="Adobe Garamond Pro"/>
                <a:cs typeface="Adobe Garamond Pro"/>
              </a:rPr>
              <a:t> with an east wind</a:t>
            </a:r>
            <a:r>
              <a:rPr lang="en-US" sz="3300" b="1" dirty="0" smtClean="0">
                <a:effectLst>
                  <a:outerShdw blurRad="355600" dist="38100" dir="1560000">
                    <a:srgbClr val="000000">
                      <a:alpha val="91000"/>
                    </a:srgbClr>
                  </a:outerShdw>
                </a:effectLst>
                <a:latin typeface="Adobe Garamond Pro"/>
                <a:cs typeface="Adobe Garamond Pro"/>
              </a:rPr>
              <a:t>.</a:t>
            </a:r>
            <a:r>
              <a:rPr lang="en-GB" sz="3300" b="1" dirty="0" smtClean="0">
                <a:effectLst>
                  <a:outerShdw blurRad="355600" dist="38100" dir="1560000">
                    <a:srgbClr val="000000">
                      <a:alpha val="91000"/>
                    </a:srgbClr>
                  </a:outerShdw>
                </a:effectLst>
                <a:latin typeface="Adobe Garamond Pro"/>
                <a:cs typeface="Adobe Garamond Pro"/>
              </a:rPr>
              <a:t> {</a:t>
            </a:r>
            <a:r>
              <a:rPr lang="en-US" sz="3300" b="1" dirty="0" smtClean="0">
                <a:effectLst>
                  <a:outerShdw blurRad="355600" dist="38100" dir="1560000">
                    <a:srgbClr val="000000">
                      <a:alpha val="91000"/>
                    </a:srgbClr>
                  </a:outerShdw>
                </a:effectLst>
                <a:latin typeface="Adobe Garamond Pro"/>
                <a:cs typeface="Adobe Garamond Pro"/>
              </a:rPr>
              <a:t>Psalm 48:7} </a:t>
            </a:r>
            <a:endParaRPr lang="en-US" sz="3300" b="1" dirty="0">
              <a:effectLst>
                <a:outerShdw blurRad="355600" dist="38100" dir="1560000">
                  <a:srgbClr val="000000">
                    <a:alpha val="91000"/>
                  </a:srgbClr>
                </a:outerShdw>
              </a:effectLst>
              <a:latin typeface="Adobe Garamond Pro"/>
              <a:cs typeface="Adobe Garamond Pr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aking of the java.jpg"/>
          <p:cNvPicPr>
            <a:picLocks noChangeAspect="1"/>
          </p:cNvPicPr>
          <p:nvPr/>
        </p:nvPicPr>
        <p:blipFill>
          <a:blip r:embed="rId2"/>
          <a:stretch>
            <a:fillRect/>
          </a:stretch>
        </p:blipFill>
        <p:spPr>
          <a:xfrm>
            <a:off x="0" y="-152400"/>
            <a:ext cx="9144000" cy="7010400"/>
          </a:xfrm>
          <a:prstGeom prst="rect">
            <a:avLst/>
          </a:prstGeom>
        </p:spPr>
      </p:pic>
      <p:sp>
        <p:nvSpPr>
          <p:cNvPr id="5" name="TextBox 4"/>
          <p:cNvSpPr txBox="1"/>
          <p:nvPr/>
        </p:nvSpPr>
        <p:spPr>
          <a:xfrm>
            <a:off x="0" y="5288340"/>
            <a:ext cx="9144000" cy="1569660"/>
          </a:xfrm>
          <a:prstGeom prst="rect">
            <a:avLst/>
          </a:prstGeom>
          <a:noFill/>
          <a:effectLst>
            <a:outerShdw blurRad="50800" dist="38100" dir="2700000">
              <a:srgbClr val="000000">
                <a:alpha val="43000"/>
              </a:srgbClr>
            </a:outerShdw>
          </a:effectLst>
        </p:spPr>
        <p:txBody>
          <a:bodyPr wrap="square" rtlCol="0">
            <a:spAutoFit/>
          </a:bodyPr>
          <a:lstStyle/>
          <a:p>
            <a:pPr algn="r"/>
            <a:r>
              <a:rPr lang="en-US" sz="3200" b="1" dirty="0">
                <a:latin typeface="Adobe Garamond Pro"/>
                <a:cs typeface="Adobe Garamond Pro"/>
              </a:rPr>
              <a:t>“Thy rowers have brought thee into great waters: the east wind hath broken thee in the midst of the seas” {Ezekiel 27:26}</a:t>
            </a:r>
            <a:r>
              <a:rPr lang="en-GB" sz="3200" b="1" dirty="0" smtClean="0">
                <a:latin typeface="Adobe Garamond Pro"/>
                <a:cs typeface="Adobe Garamond Pro"/>
              </a:rPr>
              <a:t> </a:t>
            </a:r>
            <a:endParaRPr lang="en-US" sz="3200" b="1" dirty="0">
              <a:effectLst>
                <a:outerShdw blurRad="355600" dist="38100" dir="1560000">
                  <a:srgbClr val="000000">
                    <a:alpha val="91000"/>
                  </a:srgbClr>
                </a:outerShdw>
              </a:effectLst>
              <a:latin typeface="Adobe Garamond Pro"/>
              <a:cs typeface="Adobe Garamond Pro"/>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99000">
              <a:schemeClr val="bg2"/>
            </a:gs>
          </a:gsLst>
          <a:lin ang="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457200" y="152400"/>
            <a:ext cx="8686800" cy="2400657"/>
          </a:xfrm>
          <a:prstGeom prst="rect">
            <a:avLst/>
          </a:prstGeom>
          <a:noFill/>
        </p:spPr>
        <p:txBody>
          <a:bodyPr wrap="square" rtlCol="0">
            <a:spAutoFit/>
          </a:bodyPr>
          <a:lstStyle/>
          <a:p>
            <a:r>
              <a:rPr lang="en-US" sz="2500" b="1" dirty="0">
                <a:latin typeface="Adobe Garamond Pro"/>
                <a:cs typeface="Adobe Garamond Pro"/>
              </a:rPr>
              <a:t>“There is no such thing as a free lunch, and there is no such thing as a free war. The Iraq adventure has seriously weakened the U.S. economy, whose </a:t>
            </a:r>
            <a:r>
              <a:rPr lang="en-US" sz="2500" b="1" dirty="0">
                <a:solidFill>
                  <a:srgbClr val="FF0000"/>
                </a:solidFill>
                <a:latin typeface="Adobe Garamond Pro"/>
                <a:cs typeface="Adobe Garamond Pro"/>
              </a:rPr>
              <a:t>woes</a:t>
            </a:r>
            <a:r>
              <a:rPr lang="en-US" sz="2500" b="1" dirty="0">
                <a:latin typeface="Adobe Garamond Pro"/>
                <a:cs typeface="Adobe Garamond Pro"/>
              </a:rPr>
              <a:t> now go far beyond loose mortgage lending. You can't spend $3 trillion -- yes, $3 trillion -- on a failed war abroad and not feel the pain at home.” { Washington Post Linda J. </a:t>
            </a:r>
            <a:r>
              <a:rPr lang="en-US" sz="2500" b="1" dirty="0" err="1">
                <a:latin typeface="Adobe Garamond Pro"/>
                <a:cs typeface="Adobe Garamond Pro"/>
              </a:rPr>
              <a:t>Bilmes</a:t>
            </a:r>
            <a:r>
              <a:rPr lang="en-US" sz="2500" b="1" dirty="0">
                <a:latin typeface="Adobe Garamond Pro"/>
                <a:cs typeface="Adobe Garamond Pro"/>
              </a:rPr>
              <a:t> and Joseph E. </a:t>
            </a:r>
            <a:r>
              <a:rPr lang="en-US" sz="2500" b="1" dirty="0" err="1">
                <a:latin typeface="Adobe Garamond Pro"/>
                <a:cs typeface="Adobe Garamond Pro"/>
              </a:rPr>
              <a:t>Stiglitz</a:t>
            </a:r>
            <a:r>
              <a:rPr lang="en-US" sz="2500" b="1" dirty="0">
                <a:latin typeface="Adobe Garamond Pro"/>
                <a:cs typeface="Adobe Garamond Pro"/>
              </a:rPr>
              <a:t> - Sunday, March 9, 2008 } </a:t>
            </a:r>
          </a:p>
        </p:txBody>
      </p:sp>
      <p:pic>
        <p:nvPicPr>
          <p:cNvPr id="5" name="Picture 4"/>
          <p:cNvPicPr>
            <a:picLocks noChangeAspect="1"/>
          </p:cNvPicPr>
          <p:nvPr/>
        </p:nvPicPr>
        <p:blipFill>
          <a:blip r:embed="rId2"/>
          <a:stretch>
            <a:fillRect/>
          </a:stretch>
        </p:blipFill>
        <p:spPr>
          <a:xfrm>
            <a:off x="3771900" y="2895600"/>
            <a:ext cx="5372100" cy="4089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32037"/>
            <a:ext cx="8229600" cy="4525963"/>
          </a:xfrm>
        </p:spPr>
        <p:txBody>
          <a:bodyPr>
            <a:normAutofit fontScale="77500" lnSpcReduction="20000"/>
          </a:bodyPr>
          <a:lstStyle/>
          <a:p>
            <a:pPr>
              <a:buNone/>
            </a:pPr>
            <a:r>
              <a:rPr lang="en-US" b="1" dirty="0" smtClean="0">
                <a:solidFill>
                  <a:schemeClr val="bg1"/>
                </a:solidFill>
                <a:latin typeface="Adobe Garamond Pro"/>
                <a:cs typeface="Adobe Garamond Pro"/>
              </a:rPr>
              <a:t>	One who sees beneath the surface, who reads the hearts of all men, says of those who have had great light: "They are not afflicted and astonished because of their moral and spiritual condition." Yea, they have chosen their own ways, and their soul </a:t>
            </a:r>
            <a:r>
              <a:rPr lang="en-US" b="1" dirty="0" err="1" smtClean="0">
                <a:solidFill>
                  <a:schemeClr val="bg1"/>
                </a:solidFill>
                <a:latin typeface="Adobe Garamond Pro"/>
                <a:cs typeface="Adobe Garamond Pro"/>
              </a:rPr>
              <a:t>delighteth</a:t>
            </a:r>
            <a:r>
              <a:rPr lang="en-US" b="1" dirty="0" smtClean="0">
                <a:solidFill>
                  <a:schemeClr val="bg1"/>
                </a:solidFill>
                <a:latin typeface="Adobe Garamond Pro"/>
                <a:cs typeface="Adobe Garamond Pro"/>
              </a:rPr>
              <a:t> in their abominations. </a:t>
            </a:r>
            <a:r>
              <a:rPr lang="en-US" b="1" u="sng" dirty="0" smtClean="0">
                <a:solidFill>
                  <a:schemeClr val="bg1"/>
                </a:solidFill>
                <a:latin typeface="Adobe Garamond Pro"/>
                <a:cs typeface="Adobe Garamond Pro"/>
              </a:rPr>
              <a:t>I also will choose their delusions</a:t>
            </a:r>
            <a:r>
              <a:rPr lang="en-US" b="1" dirty="0" smtClean="0">
                <a:solidFill>
                  <a:schemeClr val="bg1"/>
                </a:solidFill>
                <a:latin typeface="Adobe Garamond Pro"/>
                <a:cs typeface="Adobe Garamond Pro"/>
              </a:rPr>
              <a:t>, and will bring their fears upon them; because when I called, none did answer; when I </a:t>
            </a:r>
            <a:r>
              <a:rPr lang="en-US" b="1" dirty="0" err="1" smtClean="0">
                <a:solidFill>
                  <a:schemeClr val="bg1"/>
                </a:solidFill>
                <a:latin typeface="Adobe Garamond Pro"/>
                <a:cs typeface="Adobe Garamond Pro"/>
              </a:rPr>
              <a:t>spake</a:t>
            </a:r>
            <a:r>
              <a:rPr lang="en-US" b="1" dirty="0" smtClean="0">
                <a:solidFill>
                  <a:schemeClr val="bg1"/>
                </a:solidFill>
                <a:latin typeface="Adobe Garamond Pro"/>
                <a:cs typeface="Adobe Garamond Pro"/>
              </a:rPr>
              <a:t>, they did not hear: but they did evil before Mine eyes, and chose that in which I delighted not." "God shall send them strong delusion, that they should believe a lie," because they received not the love of the truth, that they might be saved," "but had pleasure in unrighteousness." Isaiah 66:3, 4; 2 Thessalonians 2:11, 10, 12.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fontScale="85000" lnSpcReduction="20000"/>
          </a:bodyPr>
          <a:lstStyle/>
          <a:p>
            <a:pPr>
              <a:buNone/>
            </a:pPr>
            <a:r>
              <a:rPr lang="en-US" b="1" dirty="0" smtClean="0">
                <a:solidFill>
                  <a:srgbClr val="FFFFFF"/>
                </a:solidFill>
                <a:latin typeface="Adobe Garamond Pro"/>
                <a:cs typeface="Adobe Garamond Pro"/>
              </a:rPr>
              <a:t>	The heavenly Teacher inquired: "What stronger delusion can beguile the mind than the pretense that you are </a:t>
            </a:r>
            <a:r>
              <a:rPr lang="en-US" b="1" dirty="0" smtClean="0">
                <a:solidFill>
                  <a:srgbClr val="FF0000"/>
                </a:solidFill>
                <a:latin typeface="Adobe Garamond Pro"/>
                <a:cs typeface="Adobe Garamond Pro"/>
              </a:rPr>
              <a:t>building on the right foundation </a:t>
            </a:r>
            <a:r>
              <a:rPr lang="en-US" b="1" dirty="0" smtClean="0">
                <a:solidFill>
                  <a:srgbClr val="FFFFFF"/>
                </a:solidFill>
                <a:latin typeface="Adobe Garamond Pro"/>
                <a:cs typeface="Adobe Garamond Pro"/>
              </a:rPr>
              <a:t>and that God accepts your works, when in reality you are working out many things according to worldly policy and are sinning against Jehovah? Oh, it is a great deception, a fascinating delusion, that takes possession of minds when men who have once known the truth, mistake the form of godliness for the spirit and power thereof; when they suppose that they are rich and increased with goods and in need of nothing, while in reality they are in need of everything."  {8T 249.3} </a:t>
            </a:r>
            <a:endParaRPr lang="en-US" b="1" dirty="0">
              <a:solidFill>
                <a:srgbClr val="FFFFFF"/>
              </a:solidFill>
              <a:latin typeface="Adobe Garamond Pro"/>
              <a:cs typeface="Adobe Garamond Pro"/>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274638"/>
            <a:ext cx="5105400" cy="6354762"/>
          </a:xfrm>
        </p:spPr>
        <p:txBody>
          <a:bodyPr>
            <a:normAutofit fontScale="85000" lnSpcReduction="20000"/>
          </a:bodyPr>
          <a:lstStyle/>
          <a:p>
            <a:pPr>
              <a:buNone/>
            </a:pPr>
            <a:r>
              <a:rPr lang="en-GB" b="1" dirty="0" smtClean="0">
                <a:latin typeface="Adobe Garamond Pro"/>
                <a:cs typeface="Adobe Garamond Pro"/>
              </a:rPr>
              <a:t>	In </a:t>
            </a:r>
            <a:r>
              <a:rPr lang="en-GB" b="1" dirty="0">
                <a:latin typeface="Adobe Garamond Pro"/>
                <a:cs typeface="Adobe Garamond Pro"/>
              </a:rPr>
              <a:t>the probationary time granted us here we are each building a structure that is to have the inspection of the Judge of all the earth. This work is the </a:t>
            </a:r>
            <a:r>
              <a:rPr lang="en-GB" b="1" dirty="0" err="1">
                <a:latin typeface="Adobe Garamond Pro"/>
                <a:cs typeface="Adobe Garamond Pro"/>
              </a:rPr>
              <a:t>molding</a:t>
            </a:r>
            <a:r>
              <a:rPr lang="en-GB" b="1" dirty="0">
                <a:latin typeface="Adobe Garamond Pro"/>
                <a:cs typeface="Adobe Garamond Pro"/>
              </a:rPr>
              <a:t> of our characters. Every act of our lives is a stone in that building, every faculty is a worker, every blow that is struck is for good or for evil. The words of inspiration warn us to take heed how we build, to see that our foundation is sure. If we build upon the solid rock, pure, noble, upright deeds, the structure will go up beautiful and symmetrical, a fit temple for the indwelling of the Holy Spirit.  {HP 47.4} </a:t>
            </a:r>
            <a:endParaRPr lang="en-US" b="1" dirty="0">
              <a:latin typeface="Adobe Garamond Pro"/>
              <a:cs typeface="Adobe Garamond Pro"/>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19600" y="304800"/>
            <a:ext cx="4724400" cy="6340196"/>
          </a:xfrm>
          <a:prstGeom prst="rect">
            <a:avLst/>
          </a:prstGeom>
          <a:noFill/>
        </p:spPr>
        <p:txBody>
          <a:bodyPr wrap="square" rtlCol="0">
            <a:spAutoFit/>
          </a:bodyPr>
          <a:lstStyle/>
          <a:p>
            <a:r>
              <a:rPr lang="en-GB" sz="2900" b="1" dirty="0">
                <a:latin typeface="Adobe Garamond Pro"/>
                <a:cs typeface="Adobe Garamond Pro"/>
              </a:rPr>
              <a:t>“In every generation and in every land the true foundation and pattern for character building have been the same. The divine law, "Thou </a:t>
            </a:r>
            <a:r>
              <a:rPr lang="en-GB" sz="2900" b="1" dirty="0" err="1">
                <a:latin typeface="Adobe Garamond Pro"/>
                <a:cs typeface="Adobe Garamond Pro"/>
              </a:rPr>
              <a:t>shalt</a:t>
            </a:r>
            <a:r>
              <a:rPr lang="en-GB" sz="2900" b="1" dirty="0">
                <a:latin typeface="Adobe Garamond Pro"/>
                <a:cs typeface="Adobe Garamond Pro"/>
              </a:rPr>
              <a:t> love the Lord thy God with all thy heart, . . . and thy neighbour as thyself" (Luke 10:27), the great principle made manifest in the character and life of our Saviour, is the only secure foundation and the only sure guide.”  {Mar 146.6}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470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Adobe Garamond Pro"/>
                <a:cs typeface="Adobe Garamond Pro"/>
              </a:rPr>
              <a:t>Symbol of Islam</a:t>
            </a:r>
            <a:endParaRPr lang="en-US" b="1" dirty="0">
              <a:solidFill>
                <a:srgbClr val="FFFFFF"/>
              </a:solidFill>
              <a:latin typeface="Adobe Garamond Pro"/>
              <a:cs typeface="Adobe Garamond Pro"/>
            </a:endParaRPr>
          </a:p>
        </p:txBody>
      </p:sp>
      <p:pic>
        <p:nvPicPr>
          <p:cNvPr id="4" name="Picture 3"/>
          <p:cNvPicPr>
            <a:picLocks noChangeAspect="1"/>
          </p:cNvPicPr>
          <p:nvPr/>
        </p:nvPicPr>
        <p:blipFill>
          <a:blip r:embed="rId2"/>
          <a:stretch>
            <a:fillRect/>
          </a:stretch>
        </p:blipFill>
        <p:spPr>
          <a:xfrm>
            <a:off x="6096000" y="2438400"/>
            <a:ext cx="2857500" cy="2857500"/>
          </a:xfrm>
          <a:prstGeom prst="rect">
            <a:avLst/>
          </a:prstGeom>
        </p:spPr>
      </p:pic>
      <p:sp>
        <p:nvSpPr>
          <p:cNvPr id="5" name="TextBox 4"/>
          <p:cNvSpPr txBox="1"/>
          <p:nvPr/>
        </p:nvSpPr>
        <p:spPr>
          <a:xfrm>
            <a:off x="457200" y="1687353"/>
            <a:ext cx="4648200" cy="5170647"/>
          </a:xfrm>
          <a:prstGeom prst="rect">
            <a:avLst/>
          </a:prstGeom>
          <a:noFill/>
        </p:spPr>
        <p:txBody>
          <a:bodyPr wrap="square" rtlCol="0">
            <a:spAutoFit/>
          </a:bodyPr>
          <a:lstStyle/>
          <a:p>
            <a:r>
              <a:rPr sz="2100" b="1" dirty="0" smtClean="0">
                <a:solidFill>
                  <a:srgbClr val="FFFFFF"/>
                </a:solidFill>
                <a:latin typeface="Adobe Garamond Pro"/>
                <a:cs typeface="Adobe Garamond Pro"/>
              </a:rPr>
              <a:t>The star and crescent is the best-known symbol used to represent Islam. It features prominently on the flags of many countries in the Islamic world, notably Turkey and Pakistan. </a:t>
            </a:r>
          </a:p>
          <a:p>
            <a:r>
              <a:rPr sz="2100" b="1" dirty="0" smtClean="0">
                <a:solidFill>
                  <a:srgbClr val="FFFFFF"/>
                </a:solidFill>
                <a:latin typeface="Adobe Garamond Pro"/>
                <a:cs typeface="Adobe Garamond Pro"/>
              </a:rPr>
              <a:t>Surprisingly, the symbol is not Muslim in origin. Rather, it was a polytheistic icon adopted during the spread of Islam, and its use today is sometimes controversial in the Muslim world. The crescent and star are often said to be Islamic symbols, but historians say that they were the insignia of the Ottoman Empire, not of Islam as a whole.</a:t>
            </a:r>
            <a:endParaRPr lang="en-GB" sz="2100" b="1" dirty="0" smtClean="0">
              <a:solidFill>
                <a:srgbClr val="FFFFFF"/>
              </a:solidFill>
              <a:latin typeface="Adobe Garamond Pro"/>
              <a:cs typeface="Adobe Garamond Pro"/>
            </a:endParaRPr>
          </a:p>
          <a:p>
            <a:pPr algn="r"/>
            <a:r>
              <a:rPr lang="en-GB" b="1" dirty="0" smtClean="0">
                <a:solidFill>
                  <a:srgbClr val="FFFFFF"/>
                </a:solidFill>
                <a:latin typeface="Adobe Garamond Pro"/>
                <a:cs typeface="Adobe Garamond Pro"/>
              </a:rPr>
              <a:t>{http://</a:t>
            </a:r>
            <a:r>
              <a:rPr lang="en-GB" b="1" dirty="0" err="1" smtClean="0">
                <a:solidFill>
                  <a:srgbClr val="FFFFFF"/>
                </a:solidFill>
                <a:latin typeface="Adobe Garamond Pro"/>
                <a:cs typeface="Adobe Garamond Pro"/>
              </a:rPr>
              <a:t>www.religionfacts.com/islam/symbols.htm</a:t>
            </a:r>
            <a:r>
              <a:rPr lang="en-GB" b="1" dirty="0" smtClean="0">
                <a:solidFill>
                  <a:srgbClr val="FFFFFF"/>
                </a:solidFill>
                <a:latin typeface="Adobe Garamond Pro"/>
                <a:cs typeface="Adobe Garamond Pro"/>
              </a:rPr>
              <a:t>}</a:t>
            </a:r>
            <a:endParaRPr b="1" dirty="0" smtClean="0">
              <a:solidFill>
                <a:srgbClr val="FFFFFF"/>
              </a:solidFill>
              <a:latin typeface="Adobe Garamond Pro"/>
              <a:cs typeface="Adobe Garamond Pro"/>
            </a:endParaRPr>
          </a:p>
          <a:p>
            <a:endParaRPr lang="en-US" dirty="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9144000" cy="1815882"/>
          </a:xfrm>
          <a:prstGeom prst="rect">
            <a:avLst/>
          </a:prstGeom>
          <a:noFill/>
        </p:spPr>
        <p:txBody>
          <a:bodyPr wrap="square" rtlCol="0">
            <a:spAutoFit/>
          </a:bodyPr>
          <a:lstStyle/>
          <a:p>
            <a:r>
              <a:rPr sz="2800" b="1" dirty="0" smtClean="0">
                <a:latin typeface="Adobe Garamond Pro"/>
                <a:cs typeface="Adobe Garamond Pro"/>
              </a:rPr>
              <a:t>“</a:t>
            </a:r>
            <a:r>
              <a:rPr sz="2800" b="1" u="sng" dirty="0" smtClean="0">
                <a:latin typeface="Adobe Garamond Pro"/>
                <a:cs typeface="Adobe Garamond Pro"/>
              </a:rPr>
              <a:t>Reformatory action is always attended with sacrifice</a:t>
            </a:r>
            <a:r>
              <a:rPr sz="2800" b="1" dirty="0" smtClean="0">
                <a:latin typeface="Adobe Garamond Pro"/>
                <a:cs typeface="Adobe Garamond Pro"/>
              </a:rPr>
              <a:t>. It demands that love of ease, selfish interest, and the lust of ambition be held in subjection to the principles of right.”</a:t>
            </a:r>
            <a:r>
              <a:rPr sz="2800" b="1" dirty="0" smtClean="0">
                <a:latin typeface="Adobe Garamond Pro"/>
                <a:cs typeface="Adobe Garamond Pro"/>
              </a:rPr>
              <a:t> </a:t>
            </a:r>
            <a:endParaRPr lang="en-GB" sz="2800" b="1" dirty="0" smtClean="0">
              <a:latin typeface="Adobe Garamond Pro"/>
              <a:cs typeface="Adobe Garamond Pro"/>
            </a:endParaRPr>
          </a:p>
          <a:p>
            <a:pPr algn="r"/>
            <a:r>
              <a:rPr sz="2800" b="1" dirty="0" smtClean="0">
                <a:latin typeface="Adobe Garamond Pro"/>
                <a:cs typeface="Adobe Garamond Pro"/>
              </a:rPr>
              <a:t>{4T </a:t>
            </a:r>
            <a:r>
              <a:rPr sz="2800" b="1" dirty="0" smtClean="0">
                <a:latin typeface="Adobe Garamond Pro"/>
                <a:cs typeface="Adobe Garamond Pro"/>
              </a:rPr>
              <a:t>636.2} </a:t>
            </a:r>
            <a:endParaRPr lang="en-US" sz="2800" dirty="0">
              <a:latin typeface="Adobe Garamond Pro"/>
              <a:cs typeface="Adobe Garamond Pro"/>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114800" y="0"/>
            <a:ext cx="5029200" cy="6863417"/>
          </a:xfrm>
          <a:prstGeom prst="rect">
            <a:avLst/>
          </a:prstGeom>
          <a:noFill/>
        </p:spPr>
        <p:txBody>
          <a:bodyPr wrap="square" rtlCol="0">
            <a:spAutoFit/>
          </a:bodyPr>
          <a:lstStyle/>
          <a:p>
            <a:r>
              <a:rPr lang="en-US" sz="2000" dirty="0" smtClean="0"/>
              <a:t> </a:t>
            </a:r>
            <a:r>
              <a:rPr lang="en-US" sz="2000" b="1" dirty="0" smtClean="0">
                <a:latin typeface="Adobe Garamond Pro"/>
                <a:cs typeface="Adobe Garamond Pro"/>
              </a:rPr>
              <a:t>God enjoins upon all His followers to bear a </a:t>
            </a:r>
            <a:r>
              <a:rPr lang="en-US" sz="2000" b="1" dirty="0" smtClean="0">
                <a:solidFill>
                  <a:srgbClr val="FF0000"/>
                </a:solidFill>
                <a:latin typeface="Adobe Garamond Pro"/>
                <a:cs typeface="Adobe Garamond Pro"/>
              </a:rPr>
              <a:t>living testimony </a:t>
            </a:r>
            <a:r>
              <a:rPr lang="en-US" sz="2000" b="1" dirty="0" smtClean="0">
                <a:latin typeface="Adobe Garamond Pro"/>
                <a:cs typeface="Adobe Garamond Pro"/>
              </a:rPr>
              <a:t>in unmistakable language by their </a:t>
            </a:r>
            <a:r>
              <a:rPr lang="en-US" sz="2000" b="1" u="sng" dirty="0" smtClean="0">
                <a:latin typeface="Adobe Garamond Pro"/>
                <a:cs typeface="Adobe Garamond Pro"/>
              </a:rPr>
              <a:t>conduct</a:t>
            </a:r>
            <a:r>
              <a:rPr lang="en-US" sz="2000" b="1" dirty="0" smtClean="0">
                <a:latin typeface="Adobe Garamond Pro"/>
                <a:cs typeface="Adobe Garamond Pro"/>
              </a:rPr>
              <a:t>, their </a:t>
            </a:r>
            <a:r>
              <a:rPr lang="en-US" sz="2000" b="1" u="sng" dirty="0" smtClean="0">
                <a:latin typeface="Adobe Garamond Pro"/>
                <a:cs typeface="Adobe Garamond Pro"/>
              </a:rPr>
              <a:t>dress</a:t>
            </a:r>
            <a:r>
              <a:rPr lang="en-US" sz="2000" b="1" dirty="0" smtClean="0">
                <a:latin typeface="Adobe Garamond Pro"/>
                <a:cs typeface="Adobe Garamond Pro"/>
              </a:rPr>
              <a:t> and </a:t>
            </a:r>
            <a:r>
              <a:rPr lang="en-US" sz="2000" b="1" u="sng" dirty="0" smtClean="0">
                <a:latin typeface="Adobe Garamond Pro"/>
                <a:cs typeface="Adobe Garamond Pro"/>
              </a:rPr>
              <a:t>conversation</a:t>
            </a:r>
            <a:r>
              <a:rPr lang="en-US" sz="2000" b="1" dirty="0" smtClean="0">
                <a:latin typeface="Adobe Garamond Pro"/>
                <a:cs typeface="Adobe Garamond Pro"/>
              </a:rPr>
              <a:t>, in </a:t>
            </a:r>
            <a:r>
              <a:rPr lang="en-US" sz="2000" b="1" u="sng" dirty="0" smtClean="0">
                <a:latin typeface="Adobe Garamond Pro"/>
                <a:cs typeface="Adobe Garamond Pro"/>
              </a:rPr>
              <a:t>all</a:t>
            </a:r>
            <a:r>
              <a:rPr lang="en-US" sz="2000" b="1" dirty="0" smtClean="0">
                <a:latin typeface="Adobe Garamond Pro"/>
                <a:cs typeface="Adobe Garamond Pro"/>
              </a:rPr>
              <a:t> the pursuits of life, that the power of true godliness is profitable to all in this life and in the life to come.  {FLB 235.3}  </a:t>
            </a:r>
          </a:p>
          <a:p>
            <a:r>
              <a:rPr lang="en-US" sz="2000" b="1" dirty="0" smtClean="0">
                <a:latin typeface="Adobe Garamond Pro"/>
                <a:cs typeface="Adobe Garamond Pro"/>
              </a:rPr>
              <a:t>     A cheap Christian character works more harm in the world than the character of a </a:t>
            </a:r>
            <a:r>
              <a:rPr lang="en-US" sz="2000" b="1" dirty="0" err="1" smtClean="0">
                <a:latin typeface="Adobe Garamond Pro"/>
                <a:cs typeface="Adobe Garamond Pro"/>
              </a:rPr>
              <a:t>worldling</a:t>
            </a:r>
            <a:r>
              <a:rPr lang="en-US" sz="2000" b="1" dirty="0" smtClean="0">
                <a:latin typeface="Adobe Garamond Pro"/>
                <a:cs typeface="Adobe Garamond Pro"/>
              </a:rPr>
              <a:t>, for professed Christians mislead others by professing to represent Him whose name they assume.  </a:t>
            </a:r>
          </a:p>
          <a:p>
            <a:r>
              <a:rPr lang="en-US" sz="2000" b="1" dirty="0" smtClean="0">
                <a:latin typeface="Adobe Garamond Pro"/>
                <a:cs typeface="Adobe Garamond Pro"/>
              </a:rPr>
              <a:t>     God is love. Whoso </a:t>
            </a:r>
            <a:r>
              <a:rPr lang="en-US" sz="2000" b="1" dirty="0" err="1" smtClean="0">
                <a:latin typeface="Adobe Garamond Pro"/>
                <a:cs typeface="Adobe Garamond Pro"/>
              </a:rPr>
              <a:t>dwelleth</a:t>
            </a:r>
            <a:r>
              <a:rPr lang="en-US" sz="2000" b="1" dirty="0" smtClean="0">
                <a:latin typeface="Adobe Garamond Pro"/>
                <a:cs typeface="Adobe Garamond Pro"/>
              </a:rPr>
              <a:t> in God, </a:t>
            </a:r>
            <a:r>
              <a:rPr lang="en-US" sz="2000" b="1" dirty="0" err="1" smtClean="0">
                <a:latin typeface="Adobe Garamond Pro"/>
                <a:cs typeface="Adobe Garamond Pro"/>
              </a:rPr>
              <a:t>dwelleth</a:t>
            </a:r>
            <a:r>
              <a:rPr lang="en-US" sz="2000" b="1" dirty="0" smtClean="0">
                <a:latin typeface="Adobe Garamond Pro"/>
                <a:cs typeface="Adobe Garamond Pro"/>
              </a:rPr>
              <a:t> in love. All who have indeed become acquainted . . . with the love and tender compassion of our heavenly Father will impart light and joy wherever they may be. Their presence and influence will be to their associates as the fragrance of sweet flowers, because they are linked to God and heaven, and the purity and exalted loveliness of heaven are communicated through them to all that are brought within their influence.  {FLB 235} </a:t>
            </a:r>
            <a:endParaRPr lang="en-US" sz="2000" b="1" dirty="0">
              <a:latin typeface="Adobe Garamond Pro"/>
              <a:cs typeface="Adobe Garamond Pro"/>
            </a:endParaRPr>
          </a:p>
        </p:txBody>
      </p:sp>
      <p:pic>
        <p:nvPicPr>
          <p:cNvPr id="6" name="Picture 5" descr="EllenWhite.jpg"/>
          <p:cNvPicPr>
            <a:picLocks noChangeAspect="1"/>
          </p:cNvPicPr>
          <p:nvPr/>
        </p:nvPicPr>
        <p:blipFill>
          <a:blip r:embed="rId2"/>
          <a:stretch>
            <a:fillRect/>
          </a:stretch>
        </p:blipFill>
        <p:spPr>
          <a:xfrm>
            <a:off x="0" y="0"/>
            <a:ext cx="41148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4" descr="Revelation_9_Fifth_Trumpet_Desert_Locust_And_Saracen_Range_LS"/>
          <p:cNvPicPr>
            <a:picLocks noChangeAspect="1" noChangeArrowheads="1"/>
          </p:cNvPicPr>
          <p:nvPr/>
        </p:nvPicPr>
        <p:blipFill>
          <a:blip r:embed="rId2"/>
          <a:srcRect/>
          <a:stretch>
            <a:fillRect/>
          </a:stretch>
        </p:blipFill>
        <p:spPr bwMode="auto">
          <a:xfrm>
            <a:off x="3810000" y="304800"/>
            <a:ext cx="5172075" cy="6408737"/>
          </a:xfrm>
          <a:prstGeom prst="rect">
            <a:avLst/>
          </a:prstGeom>
          <a:noFill/>
          <a:ln w="9525">
            <a:noFill/>
            <a:miter lim="800000"/>
            <a:headEnd/>
            <a:tailEnd/>
          </a:ln>
        </p:spPr>
      </p:pic>
      <p:sp>
        <p:nvSpPr>
          <p:cNvPr id="5" name="TextBox 4"/>
          <p:cNvSpPr txBox="1"/>
          <p:nvPr/>
        </p:nvSpPr>
        <p:spPr>
          <a:xfrm>
            <a:off x="152400" y="304800"/>
            <a:ext cx="3505200" cy="6062172"/>
          </a:xfrm>
          <a:prstGeom prst="rect">
            <a:avLst/>
          </a:prstGeom>
          <a:noFill/>
        </p:spPr>
        <p:txBody>
          <a:bodyPr wrap="square" rtlCol="0">
            <a:spAutoFit/>
          </a:bodyPr>
          <a:lstStyle/>
          <a:p>
            <a:pPr>
              <a:lnSpc>
                <a:spcPct val="80000"/>
              </a:lnSpc>
            </a:pPr>
            <a:r>
              <a:rPr lang="en-US" sz="2200" b="1" dirty="0" smtClean="0">
                <a:solidFill>
                  <a:srgbClr val="FFFFFF"/>
                </a:solidFill>
                <a:latin typeface="Adobe Garamond Pro"/>
                <a:cs typeface="Adobe Garamond Pro"/>
              </a:rPr>
              <a:t>Notice the statement by Forster, concerning the Arabs.</a:t>
            </a:r>
          </a:p>
          <a:p>
            <a:pPr>
              <a:lnSpc>
                <a:spcPct val="80000"/>
              </a:lnSpc>
            </a:pPr>
            <a:endParaRPr lang="en-US" sz="2200" b="1" dirty="0" smtClean="0">
              <a:solidFill>
                <a:srgbClr val="FFFFFF"/>
              </a:solidFill>
              <a:latin typeface="Adobe Garamond Pro"/>
              <a:cs typeface="Adobe Garamond Pro"/>
            </a:endParaRPr>
          </a:p>
          <a:p>
            <a:pPr>
              <a:lnSpc>
                <a:spcPct val="80000"/>
              </a:lnSpc>
            </a:pPr>
            <a:r>
              <a:rPr lang="en-US" sz="2200" b="1" dirty="0" smtClean="0">
                <a:solidFill>
                  <a:srgbClr val="FFFFFF"/>
                </a:solidFill>
                <a:latin typeface="Adobe Garamond Pro"/>
                <a:cs typeface="Adobe Garamond Pro"/>
              </a:rPr>
              <a:t>"In the </a:t>
            </a:r>
            <a:r>
              <a:rPr lang="en-US" sz="2200" b="1" dirty="0" err="1" smtClean="0">
                <a:solidFill>
                  <a:srgbClr val="FFFFFF"/>
                </a:solidFill>
                <a:latin typeface="Adobe Garamond Pro"/>
                <a:cs typeface="Adobe Garamond Pro"/>
              </a:rPr>
              <a:t>Bedoween</a:t>
            </a:r>
            <a:r>
              <a:rPr lang="en-US" sz="2200" b="1" dirty="0" smtClean="0">
                <a:solidFill>
                  <a:srgbClr val="FFFFFF"/>
                </a:solidFill>
                <a:latin typeface="Adobe Garamond Pro"/>
                <a:cs typeface="Adobe Garamond Pro"/>
              </a:rPr>
              <a:t> Romance of </a:t>
            </a:r>
            <a:r>
              <a:rPr lang="en-US" sz="2200" b="1" dirty="0" err="1" smtClean="0">
                <a:solidFill>
                  <a:srgbClr val="FFFFFF"/>
                </a:solidFill>
                <a:latin typeface="Adobe Garamond Pro"/>
                <a:cs typeface="Adobe Garamond Pro"/>
              </a:rPr>
              <a:t>Antar</a:t>
            </a:r>
            <a:r>
              <a:rPr lang="en-US" sz="2200" b="1" dirty="0" smtClean="0">
                <a:solidFill>
                  <a:srgbClr val="FFFFFF"/>
                </a:solidFill>
                <a:latin typeface="Adobe Garamond Pro"/>
                <a:cs typeface="Adobe Garamond Pro"/>
              </a:rPr>
              <a:t> the locust is introduced as the national emblem of the </a:t>
            </a:r>
            <a:r>
              <a:rPr lang="en-US" sz="2200" b="1" dirty="0" err="1" smtClean="0">
                <a:solidFill>
                  <a:srgbClr val="FFFFFF"/>
                </a:solidFill>
                <a:latin typeface="Adobe Garamond Pro"/>
                <a:cs typeface="Adobe Garamond Pro"/>
              </a:rPr>
              <a:t>Ishmaelites</a:t>
            </a:r>
            <a:r>
              <a:rPr lang="en-US" sz="2200" b="1" dirty="0" smtClean="0">
                <a:solidFill>
                  <a:srgbClr val="FFFFFF"/>
                </a:solidFill>
                <a:latin typeface="Adobe Garamond Pro"/>
                <a:cs typeface="Adobe Garamond Pro"/>
              </a:rPr>
              <a:t>." '</a:t>
            </a:r>
            <a:r>
              <a:rPr lang="en-US" sz="2200" b="1" dirty="0" err="1" smtClean="0">
                <a:solidFill>
                  <a:srgbClr val="FFFFFF"/>
                </a:solidFill>
                <a:latin typeface="Adobe Garamond Pro"/>
                <a:cs typeface="Adobe Garamond Pro"/>
              </a:rPr>
              <a:t>Mahommedanism</a:t>
            </a:r>
            <a:r>
              <a:rPr lang="en-US" sz="2200" b="1" dirty="0" smtClean="0">
                <a:solidFill>
                  <a:srgbClr val="FFFFFF"/>
                </a:solidFill>
                <a:latin typeface="Adobe Garamond Pro"/>
                <a:cs typeface="Adobe Garamond Pro"/>
              </a:rPr>
              <a:t> Unveiled.'- Vol. 1. 217. </a:t>
            </a:r>
          </a:p>
          <a:p>
            <a:pPr>
              <a:lnSpc>
                <a:spcPct val="80000"/>
              </a:lnSpc>
            </a:pPr>
            <a:r>
              <a:rPr lang="en-US" sz="2200" b="1" dirty="0" smtClean="0">
                <a:solidFill>
                  <a:srgbClr val="FFFFFF"/>
                </a:solidFill>
                <a:latin typeface="Adobe Garamond Pro"/>
                <a:cs typeface="Adobe Garamond Pro"/>
              </a:rPr>
              <a:t>Edward Gibbon quoting </a:t>
            </a:r>
            <a:r>
              <a:rPr lang="en-US" sz="2200" b="1" dirty="0" err="1" smtClean="0">
                <a:solidFill>
                  <a:srgbClr val="FFFFFF"/>
                </a:solidFill>
                <a:latin typeface="Adobe Garamond Pro"/>
                <a:cs typeface="Adobe Garamond Pro"/>
              </a:rPr>
              <a:t>Volney</a:t>
            </a:r>
            <a:r>
              <a:rPr lang="en-US" sz="2200" b="1" dirty="0" smtClean="0">
                <a:solidFill>
                  <a:srgbClr val="FFFFFF"/>
                </a:solidFill>
                <a:latin typeface="Adobe Garamond Pro"/>
                <a:cs typeface="Adobe Garamond Pro"/>
              </a:rPr>
              <a:t>, "the most judicious of our Syrian travelers" declared,</a:t>
            </a:r>
          </a:p>
          <a:p>
            <a:pPr>
              <a:lnSpc>
                <a:spcPct val="80000"/>
              </a:lnSpc>
            </a:pPr>
            <a:r>
              <a:rPr lang="en-US" sz="2200" b="1" dirty="0" smtClean="0">
                <a:solidFill>
                  <a:srgbClr val="FFFFFF"/>
                </a:solidFill>
                <a:latin typeface="Adobe Garamond Pro"/>
                <a:cs typeface="Adobe Garamond Pro"/>
              </a:rPr>
              <a:t>"The inhabitants of Syria have remarked that locusts come constantly from the desert of Arabia.".</a:t>
            </a:r>
          </a:p>
          <a:p>
            <a:pPr>
              <a:lnSpc>
                <a:spcPct val="80000"/>
              </a:lnSpc>
            </a:pPr>
            <a:r>
              <a:rPr lang="en-US" sz="2200" b="1" dirty="0" smtClean="0">
                <a:solidFill>
                  <a:srgbClr val="FFFFFF"/>
                </a:solidFill>
                <a:latin typeface="Adobe Garamond Pro"/>
                <a:cs typeface="Adobe Garamond Pro"/>
              </a:rPr>
              <a:t> </a:t>
            </a:r>
          </a:p>
          <a:p>
            <a:pPr>
              <a:lnSpc>
                <a:spcPct val="80000"/>
              </a:lnSpc>
            </a:pPr>
            <a:r>
              <a:rPr lang="en-US" sz="2200" b="1" dirty="0" smtClean="0">
                <a:solidFill>
                  <a:srgbClr val="FFFFFF"/>
                </a:solidFill>
                <a:latin typeface="Adobe Garamond Pro"/>
                <a:cs typeface="Adobe Garamond Pro"/>
              </a:rPr>
              <a:t>{C. </a:t>
            </a:r>
            <a:r>
              <a:rPr lang="en-US" sz="2200" b="1" dirty="0" err="1" smtClean="0">
                <a:solidFill>
                  <a:srgbClr val="FFFFFF"/>
                </a:solidFill>
                <a:latin typeface="Adobe Garamond Pro"/>
                <a:cs typeface="Adobe Garamond Pro"/>
              </a:rPr>
              <a:t>Volney</a:t>
            </a:r>
            <a:r>
              <a:rPr lang="en-US" sz="2200" b="1" dirty="0" smtClean="0">
                <a:solidFill>
                  <a:srgbClr val="FFFFFF"/>
                </a:solidFill>
                <a:latin typeface="Adobe Garamond Pro"/>
                <a:cs typeface="Adobe Garamond Pro"/>
              </a:rPr>
              <a:t> "Voyage en </a:t>
            </a:r>
            <a:r>
              <a:rPr lang="en-US" sz="2200" b="1" dirty="0" err="1" smtClean="0">
                <a:solidFill>
                  <a:srgbClr val="FFFFFF"/>
                </a:solidFill>
                <a:latin typeface="Adobe Garamond Pro"/>
                <a:cs typeface="Adobe Garamond Pro"/>
              </a:rPr>
              <a:t>Egypte</a:t>
            </a:r>
            <a:r>
              <a:rPr lang="en-US" sz="2200" b="1" dirty="0" smtClean="0">
                <a:solidFill>
                  <a:srgbClr val="FFFFFF"/>
                </a:solidFill>
                <a:latin typeface="Adobe Garamond Pro"/>
                <a:cs typeface="Adobe Garamond Pro"/>
              </a:rPr>
              <a:t> et en </a:t>
            </a:r>
            <a:r>
              <a:rPr lang="en-US" sz="2200" b="1" dirty="0" err="1" smtClean="0">
                <a:solidFill>
                  <a:srgbClr val="FFFFFF"/>
                </a:solidFill>
                <a:latin typeface="Adobe Garamond Pro"/>
                <a:cs typeface="Adobe Garamond Pro"/>
              </a:rPr>
              <a:t>Syrie</a:t>
            </a:r>
            <a:r>
              <a:rPr lang="en-US" sz="2200" b="1" dirty="0" smtClean="0">
                <a:solidFill>
                  <a:srgbClr val="FFFFFF"/>
                </a:solidFill>
                <a:latin typeface="Adobe Garamond Pro"/>
                <a:cs typeface="Adobe Garamond Pro"/>
              </a:rPr>
              <a:t>!' </a:t>
            </a:r>
            <a:r>
              <a:rPr lang="en-US" sz="2200" b="1" dirty="0" err="1" smtClean="0">
                <a:solidFill>
                  <a:srgbClr val="FFFFFF"/>
                </a:solidFill>
                <a:latin typeface="Adobe Garamond Pro"/>
                <a:cs typeface="Adobe Garamond Pro"/>
              </a:rPr>
              <a:t>Chap.XX</a:t>
            </a:r>
            <a:r>
              <a:rPr lang="en-US" sz="2200" b="1" dirty="0" smtClean="0">
                <a:solidFill>
                  <a:srgbClr val="FFFFFF"/>
                </a:solidFill>
                <a:latin typeface="Adobe Garamond Pro"/>
                <a:cs typeface="Adobe Garamond Pro"/>
              </a:rPr>
              <a:t> Sect. 5}</a:t>
            </a:r>
            <a:endParaRPr lang="en-US" sz="2200" b="1" dirty="0">
              <a:solidFill>
                <a:srgbClr val="FFFFFF"/>
              </a:solidFill>
              <a:latin typeface="Adobe Garamond Pro"/>
              <a:cs typeface="Adobe Garamond Pr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lide03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2332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When did the 150 years start?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According to Edward Gibbon –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“Othman first entered the territory of Nicomedia on the 27</a:t>
            </a:r>
            <a:r>
              <a:rPr kumimoji="0" lang="en-GB" sz="3200" b="1" u="none" strike="noStrike" kern="0" cap="none" spc="0" normalizeH="0" baseline="30000" noProof="0" dirty="0" smtClean="0">
                <a:ln>
                  <a:noFill/>
                </a:ln>
                <a:solidFill>
                  <a:schemeClr val="tx1"/>
                </a:solidFill>
                <a:effectLst/>
                <a:uLnTx/>
                <a:uFillTx/>
                <a:latin typeface="Adobe Garamond Pro"/>
                <a:ea typeface="ＭＳ Ｐゴシック" charset="-128"/>
                <a:cs typeface="Adobe Garamond Pro"/>
              </a:rPr>
              <a:t>th</a:t>
            </a: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July 1299.”</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Started to attack Eastern Rome.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Finished in 1449. (1299+150 = 1449)</a:t>
            </a:r>
            <a:endParaRPr kumimoji="0" lang="en-GB" sz="3200" b="1" u="none" strike="noStrike" kern="0" cap="none" spc="0" normalizeH="0" baseline="0" noProof="0" dirty="0">
              <a:ln>
                <a:noFill/>
              </a:ln>
              <a:solidFill>
                <a:schemeClr val="tx1"/>
              </a:solidFill>
              <a:effectLst/>
              <a:uLnTx/>
              <a:uFillTx/>
              <a:latin typeface="Adobe Garamond Pro"/>
              <a:ea typeface="ＭＳ Ｐゴシック" charset="-128"/>
              <a:cs typeface="Adobe Garamond Pro"/>
            </a:endParaRPr>
          </a:p>
        </p:txBody>
      </p:sp>
      <p:pic>
        <p:nvPicPr>
          <p:cNvPr id="5" name="Picture 4"/>
          <p:cNvPicPr>
            <a:picLocks noChangeAspect="1"/>
          </p:cNvPicPr>
          <p:nvPr/>
        </p:nvPicPr>
        <p:blipFill>
          <a:blip r:embed="rId2"/>
          <a:stretch>
            <a:fillRect/>
          </a:stretch>
        </p:blipFill>
        <p:spPr>
          <a:xfrm>
            <a:off x="6248400" y="304800"/>
            <a:ext cx="2870200" cy="3306970"/>
          </a:xfrm>
          <a:prstGeom prst="rect">
            <a:avLst/>
          </a:prstGeom>
        </p:spPr>
      </p:pic>
      <p:sp>
        <p:nvSpPr>
          <p:cNvPr id="6" name="TextBox 5"/>
          <p:cNvSpPr txBox="1"/>
          <p:nvPr/>
        </p:nvSpPr>
        <p:spPr>
          <a:xfrm>
            <a:off x="457200" y="304800"/>
            <a:ext cx="5791200" cy="1477328"/>
          </a:xfrm>
          <a:prstGeom prst="rect">
            <a:avLst/>
          </a:prstGeom>
          <a:noFill/>
          <a:effectLst>
            <a:outerShdw blurRad="50800" dist="38100" dir="2700000">
              <a:srgbClr val="000000">
                <a:alpha val="43000"/>
              </a:srgbClr>
            </a:outerShdw>
          </a:effectLst>
        </p:spPr>
        <p:txBody>
          <a:bodyPr wrap="square" rtlCol="0">
            <a:spAutoFit/>
          </a:bodyPr>
          <a:lstStyle/>
          <a:p>
            <a:r>
              <a:rPr lang="en-US" sz="4400" b="1" dirty="0" smtClean="0">
                <a:latin typeface="Adobe Garamond Pro"/>
                <a:cs typeface="Adobe Garamond Pro"/>
              </a:rPr>
              <a:t>Rise of the Ottoman Empire</a:t>
            </a:r>
            <a:endParaRPr lang="en-US" sz="4400" b="1" dirty="0">
              <a:latin typeface="Adobe Garamond Pro"/>
              <a:cs typeface="Adobe Garamond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8600" y="685800"/>
            <a:ext cx="8686800" cy="5089525"/>
          </a:xfrm>
          <a:prstGeom prst="rect">
            <a:avLst/>
          </a:prstGeom>
          <a:solidFill>
            <a:schemeClr val="bg1">
              <a:alpha val="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GB" sz="3200" b="1" u="sng" kern="0" dirty="0" smtClean="0">
                <a:latin typeface="Adobe Garamond Pro"/>
                <a:ea typeface="ＭＳ Ｐゴシック" charset="-128"/>
                <a:cs typeface="Adobe Garamond Pro"/>
              </a:rPr>
              <a:t>A</a:t>
            </a:r>
            <a:r>
              <a:rPr kumimoji="0" lang="en-GB" sz="3200" b="1" u="sng" strike="noStrike" kern="0" cap="none" spc="0" normalizeH="0" baseline="0" noProof="0" dirty="0" err="1" smtClean="0">
                <a:ln>
                  <a:noFill/>
                </a:ln>
                <a:solidFill>
                  <a:schemeClr val="tx1"/>
                </a:solidFill>
                <a:effectLst/>
                <a:uLnTx/>
                <a:uFillTx/>
                <a:latin typeface="Adobe Garamond Pro"/>
                <a:ea typeface="ＭＳ Ｐゴシック" charset="-128"/>
                <a:cs typeface="Adobe Garamond Pro"/>
              </a:rPr>
              <a:t>n</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a:t>
            </a:r>
            <a:r>
              <a:rPr lang="en-GB" sz="3200" b="1" u="sng" kern="0" dirty="0" smtClean="0">
                <a:latin typeface="Adobe Garamond Pro"/>
                <a:ea typeface="ＭＳ Ｐゴシック" charset="-128"/>
                <a:cs typeface="Adobe Garamond Pro"/>
              </a:rPr>
              <a:t>H</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our</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a</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Day</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a</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Month</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and a</a:t>
            </a:r>
            <a:r>
              <a:rPr kumimoji="0" lang="en-GB" sz="3200" b="1" u="sng"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Year.</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One Hour  = 1/24 of a day</a:t>
            </a: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 1</a:t>
            </a: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/24 of a year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Or 1/24 of 360 days 		= 15 solar days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One Day = 1 Bible day 		= 1 Solar Year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One Month = 30 Bible days 	= 30 solar Years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One Year = 360 Bible days 	= 360 solar Years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3200" b="1" u="none" strike="noStrike" kern="0" cap="none" spc="0" normalizeH="0" baseline="0" noProof="0" dirty="0" smtClean="0">
                <a:ln>
                  <a:noFill/>
                </a:ln>
                <a:solidFill>
                  <a:schemeClr val="tx1"/>
                </a:solidFill>
                <a:effectLst/>
                <a:uLnTx/>
                <a:uFillTx/>
                <a:latin typeface="Adobe Garamond Pro"/>
                <a:ea typeface="ＭＳ Ｐゴシック" charset="-128"/>
                <a:cs typeface="Adobe Garamond Pro"/>
              </a:rPr>
              <a:t>TOTAL	= 391 Years, 15 days</a:t>
            </a:r>
            <a:endParaRPr kumimoji="0" lang="en-GB" sz="3200" b="1" u="none" strike="noStrike" kern="0" cap="none" spc="0" normalizeH="0" baseline="0" noProof="0" dirty="0">
              <a:ln>
                <a:noFill/>
              </a:ln>
              <a:solidFill>
                <a:schemeClr val="tx1"/>
              </a:solidFill>
              <a:effectLst/>
              <a:uLnTx/>
              <a:uFillTx/>
              <a:latin typeface="Adobe Garamond Pro"/>
              <a:ea typeface="ＭＳ Ｐゴシック" charset="-128"/>
              <a:cs typeface="Adobe Garamond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000000"/>
            </a:gs>
          </a:gsLst>
          <a:lin ang="0" scaled="1"/>
          <a:tileRect/>
        </a:gradFill>
        <a:effectLst/>
      </p:bgPr>
    </p:bg>
    <p:spTree>
      <p:nvGrpSpPr>
        <p:cNvPr id="1" name=""/>
        <p:cNvGrpSpPr/>
        <p:nvPr/>
      </p:nvGrpSpPr>
      <p:grpSpPr>
        <a:xfrm>
          <a:off x="0" y="0"/>
          <a:ext cx="0" cy="0"/>
          <a:chOff x="0" y="0"/>
          <a:chExt cx="0" cy="0"/>
        </a:xfrm>
      </p:grpSpPr>
      <p:pic>
        <p:nvPicPr>
          <p:cNvPr id="4" name="Picture 3" descr="angel 10"/>
          <p:cNvPicPr>
            <a:picLocks noChangeAspect="1"/>
          </p:cNvPicPr>
          <p:nvPr/>
        </p:nvPicPr>
        <p:blipFill>
          <a:blip r:embed="rId2"/>
          <a:stretch>
            <a:fillRect/>
          </a:stretch>
        </p:blipFill>
        <p:spPr>
          <a:xfrm>
            <a:off x="4953000" y="0"/>
            <a:ext cx="4400550" cy="6858000"/>
          </a:xfrm>
          <a:prstGeom prst="rect">
            <a:avLst/>
          </a:prstGeom>
        </p:spPr>
      </p:pic>
      <p:sp>
        <p:nvSpPr>
          <p:cNvPr id="5" name="TextBox 4"/>
          <p:cNvSpPr txBox="1"/>
          <p:nvPr/>
        </p:nvSpPr>
        <p:spPr>
          <a:xfrm>
            <a:off x="0" y="152400"/>
            <a:ext cx="4953000" cy="6555641"/>
          </a:xfrm>
          <a:prstGeom prst="rect">
            <a:avLst/>
          </a:prstGeom>
          <a:noFill/>
        </p:spPr>
        <p:txBody>
          <a:bodyPr wrap="square" rtlCol="0">
            <a:spAutoFit/>
          </a:bodyPr>
          <a:lstStyle/>
          <a:p>
            <a:r>
              <a:rPr lang="en-US" sz="1500" b="1" dirty="0" smtClean="0">
                <a:latin typeface="Adobe Garamond Pro"/>
                <a:cs typeface="Adobe Garamond Pro"/>
              </a:rPr>
              <a:t>“</a:t>
            </a:r>
            <a:r>
              <a:rPr lang="en-US" sz="1500" b="1" dirty="0">
                <a:latin typeface="Adobe Garamond Pro"/>
                <a:cs typeface="Adobe Garamond Pro"/>
              </a:rPr>
              <a:t>In the year 1840 another remarkable fulfillment of prophecy excited widespread interest. Two years before, Josiah </a:t>
            </a:r>
            <a:r>
              <a:rPr lang="en-US" sz="1500" b="1" dirty="0" err="1">
                <a:latin typeface="Adobe Garamond Pro"/>
                <a:cs typeface="Adobe Garamond Pro"/>
              </a:rPr>
              <a:t>Litch</a:t>
            </a:r>
            <a:r>
              <a:rPr lang="en-US" sz="1500" b="1" dirty="0">
                <a:latin typeface="Adobe Garamond Pro"/>
                <a:cs typeface="Adobe Garamond Pro"/>
              </a:rPr>
              <a:t>, one of the leading ministers preaching the second advent, published an exposition of Revelation 9, predicting the fall of the Ottoman Empire. According to his calculations, this power was to be overthrown "in A.D. 1840, sometime in the month of August;" and only a few days previous to its accomplishment he wrote: "Allowing the first period, 150 years, to have been exactly fulfilled before </a:t>
            </a:r>
            <a:r>
              <a:rPr lang="en-US" sz="1500" b="1" dirty="0" err="1">
                <a:latin typeface="Adobe Garamond Pro"/>
                <a:cs typeface="Adobe Garamond Pro"/>
              </a:rPr>
              <a:t>Deacozes</a:t>
            </a:r>
            <a:r>
              <a:rPr lang="en-US" sz="1500" b="1" dirty="0">
                <a:latin typeface="Adobe Garamond Pro"/>
                <a:cs typeface="Adobe Garamond Pro"/>
              </a:rPr>
              <a:t> ascended the throne by permission of the Turks, and that the 391 years, fifteen days, commenced at the close of the first period, it will end on the 11th of August, 1840, when the Ottoman power in Constantinople may be expected to be broken. And this, I believe, will be found to be the case."--Josiah </a:t>
            </a:r>
            <a:r>
              <a:rPr lang="en-US" sz="1500" b="1" dirty="0" err="1">
                <a:latin typeface="Adobe Garamond Pro"/>
                <a:cs typeface="Adobe Garamond Pro"/>
              </a:rPr>
              <a:t>Litch</a:t>
            </a:r>
            <a:r>
              <a:rPr lang="en-US" sz="1500" b="1" dirty="0">
                <a:latin typeface="Adobe Garamond Pro"/>
                <a:cs typeface="Adobe Garamond Pro"/>
              </a:rPr>
              <a:t>, in Signs of the Times, and Expositor of Prophecy, Aug. 1, 1840. At the very time specified, Turkey, through her ambassadors, accepted the protection of the allied powers of Europe, and thus placed herself under the control of Christian nations. The event exactly fulfilled the prediction. When it became known, multitudes were convinced of the correctness of the principles of prophetic interpretation adopted by Miller and his associates, and a wonderful impetus was given to the advent movement. Men of learning and position united with Miller, both in preaching and in publishing his views, and from 1840 to 1844 the work rapidly extended.</a:t>
            </a:r>
            <a:r>
              <a:rPr lang="en-US" sz="1500" b="1" dirty="0" smtClean="0">
                <a:latin typeface="Adobe Garamond Pro"/>
                <a:cs typeface="Adobe Garamond Pro"/>
              </a:rPr>
              <a:t>”</a:t>
            </a:r>
          </a:p>
          <a:p>
            <a:endParaRPr lang="en-US" sz="1500" b="1" dirty="0">
              <a:latin typeface="Adobe Garamond Pro"/>
              <a:cs typeface="Adobe Garamond Pro"/>
            </a:endParaRPr>
          </a:p>
          <a:p>
            <a:pPr algn="r"/>
            <a:r>
              <a:rPr lang="en-US" sz="1500" b="1" dirty="0" smtClean="0">
                <a:latin typeface="Adobe Garamond Pro"/>
                <a:cs typeface="Adobe Garamond Pro"/>
              </a:rPr>
              <a:t> </a:t>
            </a:r>
            <a:r>
              <a:rPr lang="en-US" sz="1500" b="1" dirty="0">
                <a:latin typeface="Adobe Garamond Pro"/>
                <a:cs typeface="Adobe Garamond Pro"/>
              </a:rPr>
              <a:t>{Great Controversy 334-335}</a:t>
            </a:r>
            <a:endParaRPr lang="en-GB" sz="1500" b="1" dirty="0">
              <a:latin typeface="Adobe Garamond Pro"/>
              <a:cs typeface="Adobe Garamond Pro"/>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7387</TotalTime>
  <Words>2482</Words>
  <Application>Microsoft Macintosh PowerPoint</Application>
  <PresentationFormat>On-screen Show (4:3)</PresentationFormat>
  <Paragraphs>72</Paragraphs>
  <Slides>41</Slides>
  <Notes>3</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Office Theme</vt:lpstr>
      <vt:lpstr>The Day of the East Wind</vt:lpstr>
      <vt:lpstr>Slide 2</vt:lpstr>
      <vt:lpstr>Slide 3</vt:lpstr>
      <vt:lpstr>Symbol of Islam</vt:lpstr>
      <vt:lpstr>Slide 5</vt:lpstr>
      <vt:lpstr>Slide 6</vt:lpstr>
      <vt:lpstr>Slide 7</vt:lpstr>
      <vt:lpstr>Slide 8</vt:lpstr>
      <vt:lpstr>Slide 9</vt:lpstr>
      <vt:lpstr>Slide 10</vt:lpstr>
      <vt:lpstr>Slide 11</vt:lpstr>
      <vt:lpstr>Slide 12</vt:lpstr>
      <vt:lpstr>Slide 13</vt:lpstr>
      <vt:lpstr>The East Wind Today</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 of the East Wind</dc:title>
  <dc:creator>Obehi Egboh</dc:creator>
  <cp:lastModifiedBy>Obehi Egboh</cp:lastModifiedBy>
  <cp:revision>148</cp:revision>
  <dcterms:created xsi:type="dcterms:W3CDTF">2011-10-01T06:22:32Z</dcterms:created>
  <dcterms:modified xsi:type="dcterms:W3CDTF">2011-10-01T17:30:48Z</dcterms:modified>
</cp:coreProperties>
</file>